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0690800" cy="40690800"/>
  <p:notesSz cx="6980238" cy="9144000"/>
  <p:defaultTextStyle>
    <a:defPPr>
      <a:defRPr lang="en-US"/>
    </a:defPPr>
    <a:lvl1pPr algn="l" rtl="0" fontAlgn="base">
      <a:spcBef>
        <a:spcPct val="0"/>
      </a:spcBef>
      <a:spcAft>
        <a:spcPct val="0"/>
      </a:spcAft>
      <a:defRPr sz="10800" kern="1200">
        <a:solidFill>
          <a:schemeClr val="tx1"/>
        </a:solidFill>
        <a:latin typeface="Arial" charset="0"/>
        <a:ea typeface="+mn-ea"/>
        <a:cs typeface="+mn-cs"/>
      </a:defRPr>
    </a:lvl1pPr>
    <a:lvl2pPr marL="444293" indent="91090" algn="l" rtl="0" fontAlgn="base">
      <a:spcBef>
        <a:spcPct val="0"/>
      </a:spcBef>
      <a:spcAft>
        <a:spcPct val="0"/>
      </a:spcAft>
      <a:defRPr sz="10800" kern="1200">
        <a:solidFill>
          <a:schemeClr val="tx1"/>
        </a:solidFill>
        <a:latin typeface="Arial" charset="0"/>
        <a:ea typeface="+mn-ea"/>
        <a:cs typeface="+mn-cs"/>
      </a:defRPr>
    </a:lvl2pPr>
    <a:lvl3pPr marL="890444" indent="180320" algn="l" rtl="0" fontAlgn="base">
      <a:spcBef>
        <a:spcPct val="0"/>
      </a:spcBef>
      <a:spcAft>
        <a:spcPct val="0"/>
      </a:spcAft>
      <a:defRPr sz="10800" kern="1200">
        <a:solidFill>
          <a:schemeClr val="tx1"/>
        </a:solidFill>
        <a:latin typeface="Arial" charset="0"/>
        <a:ea typeface="+mn-ea"/>
        <a:cs typeface="+mn-cs"/>
      </a:defRPr>
    </a:lvl3pPr>
    <a:lvl4pPr marL="1336595" indent="269550" algn="l" rtl="0" fontAlgn="base">
      <a:spcBef>
        <a:spcPct val="0"/>
      </a:spcBef>
      <a:spcAft>
        <a:spcPct val="0"/>
      </a:spcAft>
      <a:defRPr sz="10800" kern="1200">
        <a:solidFill>
          <a:schemeClr val="tx1"/>
        </a:solidFill>
        <a:latin typeface="Arial" charset="0"/>
        <a:ea typeface="+mn-ea"/>
        <a:cs typeface="+mn-cs"/>
      </a:defRPr>
    </a:lvl4pPr>
    <a:lvl5pPr marL="1782746" indent="358780" algn="l" rtl="0" fontAlgn="base">
      <a:spcBef>
        <a:spcPct val="0"/>
      </a:spcBef>
      <a:spcAft>
        <a:spcPct val="0"/>
      </a:spcAft>
      <a:defRPr sz="10800" kern="1200">
        <a:solidFill>
          <a:schemeClr val="tx1"/>
        </a:solidFill>
        <a:latin typeface="Arial" charset="0"/>
        <a:ea typeface="+mn-ea"/>
        <a:cs typeface="+mn-cs"/>
      </a:defRPr>
    </a:lvl5pPr>
    <a:lvl6pPr marL="2676906" algn="l" defTabSz="1070762" rtl="0" eaLnBrk="1" latinLnBrk="0" hangingPunct="1">
      <a:defRPr sz="10800" kern="1200">
        <a:solidFill>
          <a:schemeClr val="tx1"/>
        </a:solidFill>
        <a:latin typeface="Arial" charset="0"/>
        <a:ea typeface="+mn-ea"/>
        <a:cs typeface="+mn-cs"/>
      </a:defRPr>
    </a:lvl6pPr>
    <a:lvl7pPr marL="3212287" algn="l" defTabSz="1070762" rtl="0" eaLnBrk="1" latinLnBrk="0" hangingPunct="1">
      <a:defRPr sz="10800" kern="1200">
        <a:solidFill>
          <a:schemeClr val="tx1"/>
        </a:solidFill>
        <a:latin typeface="Arial" charset="0"/>
        <a:ea typeface="+mn-ea"/>
        <a:cs typeface="+mn-cs"/>
      </a:defRPr>
    </a:lvl7pPr>
    <a:lvl8pPr marL="3747668" algn="l" defTabSz="1070762" rtl="0" eaLnBrk="1" latinLnBrk="0" hangingPunct="1">
      <a:defRPr sz="10800" kern="1200">
        <a:solidFill>
          <a:schemeClr val="tx1"/>
        </a:solidFill>
        <a:latin typeface="Arial" charset="0"/>
        <a:ea typeface="+mn-ea"/>
        <a:cs typeface="+mn-cs"/>
      </a:defRPr>
    </a:lvl8pPr>
    <a:lvl9pPr marL="4283050" algn="l" defTabSz="1070762" rtl="0" eaLnBrk="1" latinLnBrk="0" hangingPunct="1">
      <a:defRPr sz="10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A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4" autoAdjust="0"/>
    <p:restoredTop sz="97000" autoAdjust="0"/>
  </p:normalViewPr>
  <p:slideViewPr>
    <p:cSldViewPr>
      <p:cViewPr>
        <p:scale>
          <a:sx n="20" d="100"/>
          <a:sy n="20" d="100"/>
        </p:scale>
        <p:origin x="-960" y="1686"/>
      </p:cViewPr>
      <p:guideLst>
        <p:guide orient="horz" pos="12817"/>
        <p:guide pos="1281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pPr>
              <a:defRPr/>
            </a:pPr>
            <a:fld id="{118C200D-6CA9-41FB-B44B-D29A2BC40A9F}" type="datetimeFigureOut">
              <a:rPr lang="en-US"/>
              <a:pPr>
                <a:defRPr/>
              </a:pPr>
              <a:t>10/12/2011</a:t>
            </a:fld>
            <a:endParaRPr lang="en-US" dirty="0"/>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pPr>
              <a:defRPr/>
            </a:pPr>
            <a:fld id="{5AE916BA-B7C9-4650-919B-0516098EB76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pPr>
              <a:defRPr/>
            </a:pPr>
            <a:fld id="{1CDA4A12-33B7-493E-8DC4-0496A94B6D3E}" type="datetimeFigureOut">
              <a:rPr lang="en-US"/>
              <a:pPr>
                <a:defRPr/>
              </a:pPr>
              <a:t>10/12/2011</a:t>
            </a:fld>
            <a:endParaRPr lang="en-US"/>
          </a:p>
        </p:txBody>
      </p:sp>
      <p:sp>
        <p:nvSpPr>
          <p:cNvPr id="4" name="Slide Image Placeholder 3"/>
          <p:cNvSpPr>
            <a:spLocks noGrp="1" noRot="1" noChangeAspect="1"/>
          </p:cNvSpPr>
          <p:nvPr>
            <p:ph type="sldImg" idx="2"/>
          </p:nvPr>
        </p:nvSpPr>
        <p:spPr>
          <a:xfrm>
            <a:off x="1774825" y="685800"/>
            <a:ext cx="3430588"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pPr>
              <a:defRPr/>
            </a:pPr>
            <a:fld id="{2FE2E108-48BC-408D-9FFE-C165D90ED5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5381" algn="l" rtl="0" eaLnBrk="0" fontAlgn="base" hangingPunct="0">
      <a:spcBef>
        <a:spcPct val="30000"/>
      </a:spcBef>
      <a:spcAft>
        <a:spcPct val="0"/>
      </a:spcAft>
      <a:defRPr sz="1400" kern="1200">
        <a:solidFill>
          <a:schemeClr val="tx1"/>
        </a:solidFill>
        <a:latin typeface="+mn-lt"/>
        <a:ea typeface="+mn-ea"/>
        <a:cs typeface="+mn-cs"/>
      </a:defRPr>
    </a:lvl2pPr>
    <a:lvl3pPr marL="1070762" algn="l" rtl="0" eaLnBrk="0" fontAlgn="base" hangingPunct="0">
      <a:spcBef>
        <a:spcPct val="30000"/>
      </a:spcBef>
      <a:spcAft>
        <a:spcPct val="0"/>
      </a:spcAft>
      <a:defRPr sz="1400" kern="1200">
        <a:solidFill>
          <a:schemeClr val="tx1"/>
        </a:solidFill>
        <a:latin typeface="+mn-lt"/>
        <a:ea typeface="+mn-ea"/>
        <a:cs typeface="+mn-cs"/>
      </a:defRPr>
    </a:lvl3pPr>
    <a:lvl4pPr marL="1606144" algn="l" rtl="0" eaLnBrk="0" fontAlgn="base" hangingPunct="0">
      <a:spcBef>
        <a:spcPct val="30000"/>
      </a:spcBef>
      <a:spcAft>
        <a:spcPct val="0"/>
      </a:spcAft>
      <a:defRPr sz="1400" kern="1200">
        <a:solidFill>
          <a:schemeClr val="tx1"/>
        </a:solidFill>
        <a:latin typeface="+mn-lt"/>
        <a:ea typeface="+mn-ea"/>
        <a:cs typeface="+mn-cs"/>
      </a:defRPr>
    </a:lvl4pPr>
    <a:lvl5pPr marL="2141525" algn="l" rtl="0" eaLnBrk="0" fontAlgn="base" hangingPunct="0">
      <a:spcBef>
        <a:spcPct val="30000"/>
      </a:spcBef>
      <a:spcAft>
        <a:spcPct val="0"/>
      </a:spcAft>
      <a:defRPr sz="1400" kern="1200">
        <a:solidFill>
          <a:schemeClr val="tx1"/>
        </a:solidFill>
        <a:latin typeface="+mn-lt"/>
        <a:ea typeface="+mn-ea"/>
        <a:cs typeface="+mn-cs"/>
      </a:defRPr>
    </a:lvl5pPr>
    <a:lvl6pPr marL="2676906" algn="l" defTabSz="1070762" rtl="0" eaLnBrk="1" latinLnBrk="0" hangingPunct="1">
      <a:defRPr sz="1400" kern="1200">
        <a:solidFill>
          <a:schemeClr val="tx1"/>
        </a:solidFill>
        <a:latin typeface="+mn-lt"/>
        <a:ea typeface="+mn-ea"/>
        <a:cs typeface="+mn-cs"/>
      </a:defRPr>
    </a:lvl6pPr>
    <a:lvl7pPr marL="3212287" algn="l" defTabSz="1070762" rtl="0" eaLnBrk="1" latinLnBrk="0" hangingPunct="1">
      <a:defRPr sz="1400" kern="1200">
        <a:solidFill>
          <a:schemeClr val="tx1"/>
        </a:solidFill>
        <a:latin typeface="+mn-lt"/>
        <a:ea typeface="+mn-ea"/>
        <a:cs typeface="+mn-cs"/>
      </a:defRPr>
    </a:lvl7pPr>
    <a:lvl8pPr marL="3747668" algn="l" defTabSz="1070762" rtl="0" eaLnBrk="1" latinLnBrk="0" hangingPunct="1">
      <a:defRPr sz="1400" kern="1200">
        <a:solidFill>
          <a:schemeClr val="tx1"/>
        </a:solidFill>
        <a:latin typeface="+mn-lt"/>
        <a:ea typeface="+mn-ea"/>
        <a:cs typeface="+mn-cs"/>
      </a:defRPr>
    </a:lvl8pPr>
    <a:lvl9pPr marL="4283050" algn="l" defTabSz="10707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774825" y="685800"/>
            <a:ext cx="3430588" cy="342900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14A42B-D604-48BD-8086-8C36D2FF1EB3}"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2435" y="12641267"/>
            <a:ext cx="34585938" cy="8721724"/>
          </a:xfrm>
        </p:spPr>
        <p:txBody>
          <a:bodyPr/>
          <a:lstStyle/>
          <a:p>
            <a:r>
              <a:rPr lang="en-US" smtClean="0"/>
              <a:t>Click to edit Master title style</a:t>
            </a:r>
            <a:endParaRPr lang="en-US"/>
          </a:p>
        </p:txBody>
      </p:sp>
      <p:sp>
        <p:nvSpPr>
          <p:cNvPr id="3" name="Subtitle 2"/>
          <p:cNvSpPr>
            <a:spLocks noGrp="1"/>
          </p:cNvSpPr>
          <p:nvPr>
            <p:ph type="subTitle" idx="1"/>
          </p:nvPr>
        </p:nvSpPr>
        <p:spPr>
          <a:xfrm>
            <a:off x="6103313" y="23058441"/>
            <a:ext cx="28484182" cy="10398124"/>
          </a:xfrm>
        </p:spPr>
        <p:txBody>
          <a:bodyPr/>
          <a:lstStyle>
            <a:lvl1pPr marL="0" indent="0" algn="ctr">
              <a:buNone/>
              <a:defRPr/>
            </a:lvl1pPr>
            <a:lvl2pPr marL="446133" indent="0" algn="ctr">
              <a:buNone/>
              <a:defRPr/>
            </a:lvl2pPr>
            <a:lvl3pPr marL="892267" indent="0" algn="ctr">
              <a:buNone/>
              <a:defRPr/>
            </a:lvl3pPr>
            <a:lvl4pPr marL="1338399" indent="0" algn="ctr">
              <a:buNone/>
              <a:defRPr/>
            </a:lvl4pPr>
            <a:lvl5pPr marL="1784533" indent="0" algn="ctr">
              <a:buNone/>
              <a:defRPr/>
            </a:lvl5pPr>
            <a:lvl6pPr marL="2230666" indent="0" algn="ctr">
              <a:buNone/>
              <a:defRPr/>
            </a:lvl6pPr>
            <a:lvl7pPr marL="2676799" indent="0" algn="ctr">
              <a:buNone/>
              <a:defRPr/>
            </a:lvl7pPr>
            <a:lvl8pPr marL="3122932" indent="0" algn="ctr">
              <a:buNone/>
              <a:defRPr/>
            </a:lvl8pPr>
            <a:lvl9pPr marL="35690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B20D1-28D1-492D-AE77-FE2D8A9E687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70605-3FFF-4C66-8A1C-E3198CC8E0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501153" y="1628778"/>
            <a:ext cx="9155740" cy="34720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3929" y="1628778"/>
            <a:ext cx="27318172" cy="34720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67393-171B-48D7-8E27-5DF8CA9FF5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247BB1-C790-491C-B26A-C08531182A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3904" y="26147714"/>
            <a:ext cx="34587492" cy="8081961"/>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213904" y="17246602"/>
            <a:ext cx="34587492" cy="8901113"/>
          </a:xfrm>
        </p:spPr>
        <p:txBody>
          <a:bodyPr anchor="b"/>
          <a:lstStyle>
            <a:lvl1pPr marL="0" indent="0">
              <a:buNone/>
              <a:defRPr sz="2000"/>
            </a:lvl1pPr>
            <a:lvl2pPr marL="446133" indent="0">
              <a:buNone/>
              <a:defRPr sz="1800"/>
            </a:lvl2pPr>
            <a:lvl3pPr marL="892267" indent="0">
              <a:buNone/>
              <a:defRPr sz="1500"/>
            </a:lvl3pPr>
            <a:lvl4pPr marL="1338399" indent="0">
              <a:buNone/>
              <a:defRPr sz="1400"/>
            </a:lvl4pPr>
            <a:lvl5pPr marL="1784533" indent="0">
              <a:buNone/>
              <a:defRPr sz="1400"/>
            </a:lvl5pPr>
            <a:lvl6pPr marL="2230666" indent="0">
              <a:buNone/>
              <a:defRPr sz="1400"/>
            </a:lvl6pPr>
            <a:lvl7pPr marL="2676799" indent="0">
              <a:buNone/>
              <a:defRPr sz="1400"/>
            </a:lvl7pPr>
            <a:lvl8pPr marL="3122932" indent="0">
              <a:buNone/>
              <a:defRPr sz="1400"/>
            </a:lvl8pPr>
            <a:lvl9pPr marL="356906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20B23-7551-4864-B2A9-FB9C815255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3920" y="9494839"/>
            <a:ext cx="18236957" cy="26854150"/>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19926" y="9494839"/>
            <a:ext cx="18236957" cy="26854150"/>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309C-2DEE-4190-A949-10AB528DD39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33922" y="9109081"/>
            <a:ext cx="17979222" cy="3795713"/>
          </a:xfrm>
        </p:spPr>
        <p:txBody>
          <a:bodyPr anchor="b"/>
          <a:lstStyle>
            <a:lvl1pPr marL="0" indent="0">
              <a:buNone/>
              <a:defRPr sz="2300" b="1"/>
            </a:lvl1pPr>
            <a:lvl2pPr marL="446133" indent="0">
              <a:buNone/>
              <a:defRPr sz="2000" b="1"/>
            </a:lvl2pPr>
            <a:lvl3pPr marL="892267" indent="0">
              <a:buNone/>
              <a:defRPr sz="1800" b="1"/>
            </a:lvl3pPr>
            <a:lvl4pPr marL="1338399" indent="0">
              <a:buNone/>
              <a:defRPr sz="1500" b="1"/>
            </a:lvl4pPr>
            <a:lvl5pPr marL="1784533" indent="0">
              <a:buNone/>
              <a:defRPr sz="1500" b="1"/>
            </a:lvl5pPr>
            <a:lvl6pPr marL="2230666" indent="0">
              <a:buNone/>
              <a:defRPr sz="1500" b="1"/>
            </a:lvl6pPr>
            <a:lvl7pPr marL="2676799" indent="0">
              <a:buNone/>
              <a:defRPr sz="1500" b="1"/>
            </a:lvl7pPr>
            <a:lvl8pPr marL="3122932" indent="0">
              <a:buNone/>
              <a:defRPr sz="1500" b="1"/>
            </a:lvl8pPr>
            <a:lvl9pPr marL="35690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033922" y="12904792"/>
            <a:ext cx="17979222" cy="23444200"/>
          </a:xfrm>
        </p:spPr>
        <p:txBody>
          <a:bodyPr/>
          <a:lstStyle>
            <a:lvl1pPr>
              <a:defRPr sz="23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669907" y="9109081"/>
            <a:ext cx="17986985" cy="3795713"/>
          </a:xfrm>
        </p:spPr>
        <p:txBody>
          <a:bodyPr anchor="b"/>
          <a:lstStyle>
            <a:lvl1pPr marL="0" indent="0">
              <a:buNone/>
              <a:defRPr sz="2300" b="1"/>
            </a:lvl1pPr>
            <a:lvl2pPr marL="446133" indent="0">
              <a:buNone/>
              <a:defRPr sz="2000" b="1"/>
            </a:lvl2pPr>
            <a:lvl3pPr marL="892267" indent="0">
              <a:buNone/>
              <a:defRPr sz="1800" b="1"/>
            </a:lvl3pPr>
            <a:lvl4pPr marL="1338399" indent="0">
              <a:buNone/>
              <a:defRPr sz="1500" b="1"/>
            </a:lvl4pPr>
            <a:lvl5pPr marL="1784533" indent="0">
              <a:buNone/>
              <a:defRPr sz="1500" b="1"/>
            </a:lvl5pPr>
            <a:lvl6pPr marL="2230666" indent="0">
              <a:buNone/>
              <a:defRPr sz="1500" b="1"/>
            </a:lvl6pPr>
            <a:lvl7pPr marL="2676799" indent="0">
              <a:buNone/>
              <a:defRPr sz="1500" b="1"/>
            </a:lvl7pPr>
            <a:lvl8pPr marL="3122932" indent="0">
              <a:buNone/>
              <a:defRPr sz="1500" b="1"/>
            </a:lvl8pPr>
            <a:lvl9pPr marL="35690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0669907" y="12904792"/>
            <a:ext cx="17986985" cy="23444200"/>
          </a:xfrm>
        </p:spPr>
        <p:txBody>
          <a:bodyPr/>
          <a:lstStyle>
            <a:lvl1pPr>
              <a:defRPr sz="23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F3D0D1-1DB4-4BA5-9536-ECCF68258A7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F6D267-6881-46E8-870E-1A980CD65A2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8EE1F-9416-4F7C-84AD-562B48069A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3920" y="1620841"/>
            <a:ext cx="13388155" cy="689451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909603" y="1620842"/>
            <a:ext cx="22747286" cy="3472815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33920" y="8515351"/>
            <a:ext cx="13388155" cy="27833638"/>
          </a:xfrm>
        </p:spPr>
        <p:txBody>
          <a:bodyPr/>
          <a:lstStyle>
            <a:lvl1pPr marL="0" indent="0">
              <a:buNone/>
              <a:defRPr sz="1400"/>
            </a:lvl1pPr>
            <a:lvl2pPr marL="446133" indent="0">
              <a:buNone/>
              <a:defRPr sz="1200"/>
            </a:lvl2pPr>
            <a:lvl3pPr marL="892267" indent="0">
              <a:buNone/>
              <a:defRPr sz="900"/>
            </a:lvl3pPr>
            <a:lvl4pPr marL="1338399" indent="0">
              <a:buNone/>
              <a:defRPr sz="800"/>
            </a:lvl4pPr>
            <a:lvl5pPr marL="1784533" indent="0">
              <a:buNone/>
              <a:defRPr sz="800"/>
            </a:lvl5pPr>
            <a:lvl6pPr marL="2230666" indent="0">
              <a:buNone/>
              <a:defRPr sz="800"/>
            </a:lvl6pPr>
            <a:lvl7pPr marL="2676799" indent="0">
              <a:buNone/>
              <a:defRPr sz="800"/>
            </a:lvl7pPr>
            <a:lvl8pPr marL="3122932" indent="0">
              <a:buNone/>
              <a:defRPr sz="800"/>
            </a:lvl8pPr>
            <a:lvl9pPr marL="356906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5ACA37-37DF-413C-97FF-A7F2B81FC2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5768" y="28482926"/>
            <a:ext cx="24414790" cy="33639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975768" y="3635380"/>
            <a:ext cx="24414790" cy="24414164"/>
          </a:xfrm>
        </p:spPr>
        <p:txBody>
          <a:bodyPr/>
          <a:lstStyle>
            <a:lvl1pPr marL="0" indent="0">
              <a:buNone/>
              <a:defRPr sz="3200"/>
            </a:lvl1pPr>
            <a:lvl2pPr marL="446133" indent="0">
              <a:buNone/>
              <a:defRPr sz="2700"/>
            </a:lvl2pPr>
            <a:lvl3pPr marL="892267" indent="0">
              <a:buNone/>
              <a:defRPr sz="2300"/>
            </a:lvl3pPr>
            <a:lvl4pPr marL="1338399" indent="0">
              <a:buNone/>
              <a:defRPr sz="2000"/>
            </a:lvl4pPr>
            <a:lvl5pPr marL="1784533" indent="0">
              <a:buNone/>
              <a:defRPr sz="2000"/>
            </a:lvl5pPr>
            <a:lvl6pPr marL="2230666" indent="0">
              <a:buNone/>
              <a:defRPr sz="2000"/>
            </a:lvl6pPr>
            <a:lvl7pPr marL="2676799" indent="0">
              <a:buNone/>
              <a:defRPr sz="2000"/>
            </a:lvl7pPr>
            <a:lvl8pPr marL="3122932" indent="0">
              <a:buNone/>
              <a:defRPr sz="2000"/>
            </a:lvl8pPr>
            <a:lvl9pPr marL="3569065" indent="0">
              <a:buNone/>
              <a:defRPr sz="2000"/>
            </a:lvl9pPr>
          </a:lstStyle>
          <a:p>
            <a:pPr lvl="0"/>
            <a:endParaRPr lang="en-US" noProof="0" dirty="0" smtClean="0"/>
          </a:p>
        </p:txBody>
      </p:sp>
      <p:sp>
        <p:nvSpPr>
          <p:cNvPr id="4" name="Text Placeholder 3"/>
          <p:cNvSpPr>
            <a:spLocks noGrp="1"/>
          </p:cNvSpPr>
          <p:nvPr>
            <p:ph type="body" sz="half" idx="2"/>
          </p:nvPr>
        </p:nvSpPr>
        <p:spPr>
          <a:xfrm>
            <a:off x="7975768" y="31846843"/>
            <a:ext cx="24414790" cy="4775199"/>
          </a:xfrm>
        </p:spPr>
        <p:txBody>
          <a:bodyPr/>
          <a:lstStyle>
            <a:lvl1pPr marL="0" indent="0">
              <a:buNone/>
              <a:defRPr sz="1400"/>
            </a:lvl1pPr>
            <a:lvl2pPr marL="446133" indent="0">
              <a:buNone/>
              <a:defRPr sz="1200"/>
            </a:lvl2pPr>
            <a:lvl3pPr marL="892267" indent="0">
              <a:buNone/>
              <a:defRPr sz="900"/>
            </a:lvl3pPr>
            <a:lvl4pPr marL="1338399" indent="0">
              <a:buNone/>
              <a:defRPr sz="800"/>
            </a:lvl4pPr>
            <a:lvl5pPr marL="1784533" indent="0">
              <a:buNone/>
              <a:defRPr sz="800"/>
            </a:lvl5pPr>
            <a:lvl6pPr marL="2230666" indent="0">
              <a:buNone/>
              <a:defRPr sz="800"/>
            </a:lvl6pPr>
            <a:lvl7pPr marL="2676799" indent="0">
              <a:buNone/>
              <a:defRPr sz="800"/>
            </a:lvl7pPr>
            <a:lvl8pPr marL="3122932" indent="0">
              <a:buNone/>
              <a:defRPr sz="800"/>
            </a:lvl8pPr>
            <a:lvl9pPr marL="356906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341F8-E01F-48CA-8336-411498586E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3217" y="1629623"/>
            <a:ext cx="36624369" cy="6781800"/>
          </a:xfrm>
          <a:prstGeom prst="rect">
            <a:avLst/>
          </a:prstGeom>
          <a:noFill/>
          <a:ln w="9525">
            <a:noFill/>
            <a:miter lim="800000"/>
            <a:headEnd/>
            <a:tailEnd/>
          </a:ln>
        </p:spPr>
        <p:txBody>
          <a:bodyPr vert="horz" wrap="square" lIns="458875" tIns="229438" rIns="458875" bIns="2294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33217" y="9496769"/>
            <a:ext cx="36624369" cy="26852652"/>
          </a:xfrm>
          <a:prstGeom prst="rect">
            <a:avLst/>
          </a:prstGeom>
          <a:noFill/>
          <a:ln w="9525">
            <a:noFill/>
            <a:miter lim="800000"/>
            <a:headEnd/>
            <a:tailEnd/>
          </a:ln>
        </p:spPr>
        <p:txBody>
          <a:bodyPr vert="horz" wrap="square" lIns="458875" tIns="229438" rIns="458875" bIns="2294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33217" y="37055858"/>
            <a:ext cx="9497169" cy="2825750"/>
          </a:xfrm>
          <a:prstGeom prst="rect">
            <a:avLst/>
          </a:prstGeom>
          <a:noFill/>
          <a:ln w="9525">
            <a:noFill/>
            <a:miter lim="800000"/>
            <a:headEnd/>
            <a:tailEnd/>
          </a:ln>
          <a:effectLst/>
        </p:spPr>
        <p:txBody>
          <a:bodyPr vert="horz" wrap="square" lIns="458875" tIns="229438" rIns="458875" bIns="229438" numCol="1" anchor="t" anchorCtr="0" compatLnSpc="1">
            <a:prstTxWarp prst="textNoShape">
              <a:avLst/>
            </a:prstTxWarp>
          </a:bodyPr>
          <a:lstStyle>
            <a:lvl1pPr>
              <a:defRPr sz="7000"/>
            </a:lvl1pPr>
          </a:lstStyle>
          <a:p>
            <a:pPr>
              <a:defRPr/>
            </a:pPr>
            <a:endParaRPr lang="en-US"/>
          </a:p>
        </p:txBody>
      </p:sp>
      <p:sp>
        <p:nvSpPr>
          <p:cNvPr id="1029" name="Rectangle 5"/>
          <p:cNvSpPr>
            <a:spLocks noGrp="1" noChangeArrowheads="1"/>
          </p:cNvSpPr>
          <p:nvPr>
            <p:ph type="ftr" sz="quarter" idx="3"/>
          </p:nvPr>
        </p:nvSpPr>
        <p:spPr bwMode="auto">
          <a:xfrm>
            <a:off x="13901367" y="37055858"/>
            <a:ext cx="12888069" cy="2825750"/>
          </a:xfrm>
          <a:prstGeom prst="rect">
            <a:avLst/>
          </a:prstGeom>
          <a:noFill/>
          <a:ln w="9525">
            <a:noFill/>
            <a:miter lim="800000"/>
            <a:headEnd/>
            <a:tailEnd/>
          </a:ln>
          <a:effectLst/>
        </p:spPr>
        <p:txBody>
          <a:bodyPr vert="horz" wrap="square" lIns="458875" tIns="229438" rIns="458875" bIns="229438" numCol="1" anchor="t" anchorCtr="0" compatLnSpc="1">
            <a:prstTxWarp prst="textNoShape">
              <a:avLst/>
            </a:prstTxWarp>
          </a:bodyPr>
          <a:lstStyle>
            <a:lvl1pPr algn="ctr">
              <a:defRPr sz="7000"/>
            </a:lvl1pPr>
          </a:lstStyle>
          <a:p>
            <a:pPr>
              <a:defRPr/>
            </a:pPr>
            <a:endParaRPr lang="en-US"/>
          </a:p>
        </p:txBody>
      </p:sp>
      <p:sp>
        <p:nvSpPr>
          <p:cNvPr id="1030" name="Rectangle 6"/>
          <p:cNvSpPr>
            <a:spLocks noGrp="1" noChangeArrowheads="1"/>
          </p:cNvSpPr>
          <p:nvPr>
            <p:ph type="sldNum" sz="quarter" idx="4"/>
          </p:nvPr>
        </p:nvSpPr>
        <p:spPr bwMode="auto">
          <a:xfrm>
            <a:off x="29160417" y="37055858"/>
            <a:ext cx="9497169" cy="2825750"/>
          </a:xfrm>
          <a:prstGeom prst="rect">
            <a:avLst/>
          </a:prstGeom>
          <a:noFill/>
          <a:ln w="9525">
            <a:noFill/>
            <a:miter lim="800000"/>
            <a:headEnd/>
            <a:tailEnd/>
          </a:ln>
          <a:effectLst/>
        </p:spPr>
        <p:txBody>
          <a:bodyPr vert="horz" wrap="square" lIns="458875" tIns="229438" rIns="458875" bIns="229438" numCol="1" anchor="t" anchorCtr="0" compatLnSpc="1">
            <a:prstTxWarp prst="textNoShape">
              <a:avLst/>
            </a:prstTxWarp>
          </a:bodyPr>
          <a:lstStyle>
            <a:lvl1pPr algn="r">
              <a:defRPr sz="7000"/>
            </a:lvl1pPr>
          </a:lstStyle>
          <a:p>
            <a:pPr>
              <a:defRPr/>
            </a:pPr>
            <a:fld id="{46D365F1-34EB-4123-8E72-7942E6EF31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87919" rtl="0" eaLnBrk="0" fontAlgn="base" hangingPunct="0">
        <a:spcBef>
          <a:spcPct val="0"/>
        </a:spcBef>
        <a:spcAft>
          <a:spcPct val="0"/>
        </a:spcAft>
        <a:defRPr sz="22000">
          <a:solidFill>
            <a:schemeClr val="tx2"/>
          </a:solidFill>
          <a:latin typeface="+mj-lt"/>
          <a:ea typeface="+mj-ea"/>
          <a:cs typeface="+mj-cs"/>
        </a:defRPr>
      </a:lvl1pPr>
      <a:lvl2pPr algn="ctr" defTabSz="4587919" rtl="0" eaLnBrk="0" fontAlgn="base" hangingPunct="0">
        <a:spcBef>
          <a:spcPct val="0"/>
        </a:spcBef>
        <a:spcAft>
          <a:spcPct val="0"/>
        </a:spcAft>
        <a:defRPr sz="22000">
          <a:solidFill>
            <a:schemeClr val="tx2"/>
          </a:solidFill>
          <a:latin typeface="Arial" charset="0"/>
        </a:defRPr>
      </a:lvl2pPr>
      <a:lvl3pPr algn="ctr" defTabSz="4587919" rtl="0" eaLnBrk="0" fontAlgn="base" hangingPunct="0">
        <a:spcBef>
          <a:spcPct val="0"/>
        </a:spcBef>
        <a:spcAft>
          <a:spcPct val="0"/>
        </a:spcAft>
        <a:defRPr sz="22000">
          <a:solidFill>
            <a:schemeClr val="tx2"/>
          </a:solidFill>
          <a:latin typeface="Arial" charset="0"/>
        </a:defRPr>
      </a:lvl3pPr>
      <a:lvl4pPr algn="ctr" defTabSz="4587919" rtl="0" eaLnBrk="0" fontAlgn="base" hangingPunct="0">
        <a:spcBef>
          <a:spcPct val="0"/>
        </a:spcBef>
        <a:spcAft>
          <a:spcPct val="0"/>
        </a:spcAft>
        <a:defRPr sz="22000">
          <a:solidFill>
            <a:schemeClr val="tx2"/>
          </a:solidFill>
          <a:latin typeface="Arial" charset="0"/>
        </a:defRPr>
      </a:lvl4pPr>
      <a:lvl5pPr algn="ctr" defTabSz="4587919" rtl="0" eaLnBrk="0" fontAlgn="base" hangingPunct="0">
        <a:spcBef>
          <a:spcPct val="0"/>
        </a:spcBef>
        <a:spcAft>
          <a:spcPct val="0"/>
        </a:spcAft>
        <a:defRPr sz="22000">
          <a:solidFill>
            <a:schemeClr val="tx2"/>
          </a:solidFill>
          <a:latin typeface="Arial" charset="0"/>
        </a:defRPr>
      </a:lvl5pPr>
      <a:lvl6pPr marL="446133" algn="ctr" defTabSz="4588355" rtl="0" fontAlgn="base">
        <a:spcBef>
          <a:spcPct val="0"/>
        </a:spcBef>
        <a:spcAft>
          <a:spcPct val="0"/>
        </a:spcAft>
        <a:defRPr sz="22000">
          <a:solidFill>
            <a:schemeClr val="tx2"/>
          </a:solidFill>
          <a:latin typeface="Arial" charset="0"/>
        </a:defRPr>
      </a:lvl6pPr>
      <a:lvl7pPr marL="892267" algn="ctr" defTabSz="4588355" rtl="0" fontAlgn="base">
        <a:spcBef>
          <a:spcPct val="0"/>
        </a:spcBef>
        <a:spcAft>
          <a:spcPct val="0"/>
        </a:spcAft>
        <a:defRPr sz="22000">
          <a:solidFill>
            <a:schemeClr val="tx2"/>
          </a:solidFill>
          <a:latin typeface="Arial" charset="0"/>
        </a:defRPr>
      </a:lvl7pPr>
      <a:lvl8pPr marL="1338399" algn="ctr" defTabSz="4588355" rtl="0" fontAlgn="base">
        <a:spcBef>
          <a:spcPct val="0"/>
        </a:spcBef>
        <a:spcAft>
          <a:spcPct val="0"/>
        </a:spcAft>
        <a:defRPr sz="22000">
          <a:solidFill>
            <a:schemeClr val="tx2"/>
          </a:solidFill>
          <a:latin typeface="Arial" charset="0"/>
        </a:defRPr>
      </a:lvl8pPr>
      <a:lvl9pPr marL="1784533" algn="ctr" defTabSz="4588355" rtl="0" fontAlgn="base">
        <a:spcBef>
          <a:spcPct val="0"/>
        </a:spcBef>
        <a:spcAft>
          <a:spcPct val="0"/>
        </a:spcAft>
        <a:defRPr sz="22000">
          <a:solidFill>
            <a:schemeClr val="tx2"/>
          </a:solidFill>
          <a:latin typeface="Arial" charset="0"/>
        </a:defRPr>
      </a:lvl9pPr>
    </p:titleStyle>
    <p:bodyStyle>
      <a:lvl1pPr marL="1719541" indent="-1719541" algn="l" defTabSz="4587919" rtl="0" eaLnBrk="0" fontAlgn="base" hangingPunct="0">
        <a:spcBef>
          <a:spcPct val="20000"/>
        </a:spcBef>
        <a:spcAft>
          <a:spcPct val="0"/>
        </a:spcAft>
        <a:buChar char="•"/>
        <a:defRPr sz="16000">
          <a:solidFill>
            <a:schemeClr val="tx1"/>
          </a:solidFill>
          <a:latin typeface="+mn-lt"/>
          <a:ea typeface="+mn-ea"/>
          <a:cs typeface="+mn-cs"/>
        </a:defRPr>
      </a:lvl1pPr>
      <a:lvl2pPr marL="3727220" indent="-1433261" algn="l" defTabSz="4587919" rtl="0" eaLnBrk="0" fontAlgn="base" hangingPunct="0">
        <a:spcBef>
          <a:spcPct val="20000"/>
        </a:spcBef>
        <a:spcAft>
          <a:spcPct val="0"/>
        </a:spcAft>
        <a:buChar char="–"/>
        <a:defRPr sz="14100">
          <a:solidFill>
            <a:schemeClr val="tx1"/>
          </a:solidFill>
          <a:latin typeface="+mn-lt"/>
        </a:defRPr>
      </a:lvl2pPr>
      <a:lvl3pPr marL="5734900" indent="-1146980" algn="l" defTabSz="4587919" rtl="0" eaLnBrk="0" fontAlgn="base" hangingPunct="0">
        <a:spcBef>
          <a:spcPct val="20000"/>
        </a:spcBef>
        <a:spcAft>
          <a:spcPct val="0"/>
        </a:spcAft>
        <a:buChar char="•"/>
        <a:defRPr sz="11900">
          <a:solidFill>
            <a:schemeClr val="tx1"/>
          </a:solidFill>
          <a:latin typeface="+mn-lt"/>
        </a:defRPr>
      </a:lvl3pPr>
      <a:lvl4pPr marL="8028860" indent="-1146980" algn="l" defTabSz="4587919" rtl="0" eaLnBrk="0" fontAlgn="base" hangingPunct="0">
        <a:spcBef>
          <a:spcPct val="20000"/>
        </a:spcBef>
        <a:spcAft>
          <a:spcPct val="0"/>
        </a:spcAft>
        <a:buChar char="–"/>
        <a:defRPr sz="10100">
          <a:solidFill>
            <a:schemeClr val="tx1"/>
          </a:solidFill>
          <a:latin typeface="+mn-lt"/>
        </a:defRPr>
      </a:lvl4pPr>
      <a:lvl5pPr marL="10322819" indent="-1145121" algn="l" defTabSz="4587919" rtl="0" eaLnBrk="0" fontAlgn="base" hangingPunct="0">
        <a:spcBef>
          <a:spcPct val="20000"/>
        </a:spcBef>
        <a:spcAft>
          <a:spcPct val="0"/>
        </a:spcAft>
        <a:buChar char="»"/>
        <a:defRPr sz="10100">
          <a:solidFill>
            <a:schemeClr val="tx1"/>
          </a:solidFill>
          <a:latin typeface="+mn-lt"/>
        </a:defRPr>
      </a:lvl5pPr>
      <a:lvl6pPr marL="10770708" indent="-1146314" algn="l" defTabSz="4588355" rtl="0" fontAlgn="base">
        <a:spcBef>
          <a:spcPct val="20000"/>
        </a:spcBef>
        <a:spcAft>
          <a:spcPct val="0"/>
        </a:spcAft>
        <a:buChar char="»"/>
        <a:defRPr sz="10100">
          <a:solidFill>
            <a:schemeClr val="tx1"/>
          </a:solidFill>
          <a:latin typeface="+mn-lt"/>
        </a:defRPr>
      </a:lvl6pPr>
      <a:lvl7pPr marL="11216842" indent="-1146314" algn="l" defTabSz="4588355" rtl="0" fontAlgn="base">
        <a:spcBef>
          <a:spcPct val="20000"/>
        </a:spcBef>
        <a:spcAft>
          <a:spcPct val="0"/>
        </a:spcAft>
        <a:buChar char="»"/>
        <a:defRPr sz="10100">
          <a:solidFill>
            <a:schemeClr val="tx1"/>
          </a:solidFill>
          <a:latin typeface="+mn-lt"/>
        </a:defRPr>
      </a:lvl7pPr>
      <a:lvl8pPr marL="11662975" indent="-1146314" algn="l" defTabSz="4588355" rtl="0" fontAlgn="base">
        <a:spcBef>
          <a:spcPct val="20000"/>
        </a:spcBef>
        <a:spcAft>
          <a:spcPct val="0"/>
        </a:spcAft>
        <a:buChar char="»"/>
        <a:defRPr sz="10100">
          <a:solidFill>
            <a:schemeClr val="tx1"/>
          </a:solidFill>
          <a:latin typeface="+mn-lt"/>
        </a:defRPr>
      </a:lvl8pPr>
      <a:lvl9pPr marL="12109107" indent="-1146314" algn="l" defTabSz="4588355" rtl="0" fontAlgn="base">
        <a:spcBef>
          <a:spcPct val="20000"/>
        </a:spcBef>
        <a:spcAft>
          <a:spcPct val="0"/>
        </a:spcAft>
        <a:buChar char="»"/>
        <a:defRPr sz="10100">
          <a:solidFill>
            <a:schemeClr val="tx1"/>
          </a:solidFill>
          <a:latin typeface="+mn-lt"/>
        </a:defRPr>
      </a:lvl9pPr>
    </p:bodyStyle>
    <p:otherStyle>
      <a:defPPr>
        <a:defRPr lang="en-US"/>
      </a:defPPr>
      <a:lvl1pPr marL="0" algn="l" defTabSz="892267" rtl="0" eaLnBrk="1" latinLnBrk="0" hangingPunct="1">
        <a:defRPr sz="1800" kern="1200">
          <a:solidFill>
            <a:schemeClr val="tx1"/>
          </a:solidFill>
          <a:latin typeface="+mn-lt"/>
          <a:ea typeface="+mn-ea"/>
          <a:cs typeface="+mn-cs"/>
        </a:defRPr>
      </a:lvl1pPr>
      <a:lvl2pPr marL="446133" algn="l" defTabSz="892267" rtl="0" eaLnBrk="1" latinLnBrk="0" hangingPunct="1">
        <a:defRPr sz="1800" kern="1200">
          <a:solidFill>
            <a:schemeClr val="tx1"/>
          </a:solidFill>
          <a:latin typeface="+mn-lt"/>
          <a:ea typeface="+mn-ea"/>
          <a:cs typeface="+mn-cs"/>
        </a:defRPr>
      </a:lvl2pPr>
      <a:lvl3pPr marL="892267" algn="l" defTabSz="892267" rtl="0" eaLnBrk="1" latinLnBrk="0" hangingPunct="1">
        <a:defRPr sz="1800" kern="1200">
          <a:solidFill>
            <a:schemeClr val="tx1"/>
          </a:solidFill>
          <a:latin typeface="+mn-lt"/>
          <a:ea typeface="+mn-ea"/>
          <a:cs typeface="+mn-cs"/>
        </a:defRPr>
      </a:lvl3pPr>
      <a:lvl4pPr marL="1338399" algn="l" defTabSz="892267" rtl="0" eaLnBrk="1" latinLnBrk="0" hangingPunct="1">
        <a:defRPr sz="1800" kern="1200">
          <a:solidFill>
            <a:schemeClr val="tx1"/>
          </a:solidFill>
          <a:latin typeface="+mn-lt"/>
          <a:ea typeface="+mn-ea"/>
          <a:cs typeface="+mn-cs"/>
        </a:defRPr>
      </a:lvl4pPr>
      <a:lvl5pPr marL="1784533" algn="l" defTabSz="892267" rtl="0" eaLnBrk="1" latinLnBrk="0" hangingPunct="1">
        <a:defRPr sz="1800" kern="1200">
          <a:solidFill>
            <a:schemeClr val="tx1"/>
          </a:solidFill>
          <a:latin typeface="+mn-lt"/>
          <a:ea typeface="+mn-ea"/>
          <a:cs typeface="+mn-cs"/>
        </a:defRPr>
      </a:lvl5pPr>
      <a:lvl6pPr marL="2230666" algn="l" defTabSz="892267" rtl="0" eaLnBrk="1" latinLnBrk="0" hangingPunct="1">
        <a:defRPr sz="1800" kern="1200">
          <a:solidFill>
            <a:schemeClr val="tx1"/>
          </a:solidFill>
          <a:latin typeface="+mn-lt"/>
          <a:ea typeface="+mn-ea"/>
          <a:cs typeface="+mn-cs"/>
        </a:defRPr>
      </a:lvl6pPr>
      <a:lvl7pPr marL="2676799" algn="l" defTabSz="892267" rtl="0" eaLnBrk="1" latinLnBrk="0" hangingPunct="1">
        <a:defRPr sz="1800" kern="1200">
          <a:solidFill>
            <a:schemeClr val="tx1"/>
          </a:solidFill>
          <a:latin typeface="+mn-lt"/>
          <a:ea typeface="+mn-ea"/>
          <a:cs typeface="+mn-cs"/>
        </a:defRPr>
      </a:lvl7pPr>
      <a:lvl8pPr marL="3122932" algn="l" defTabSz="892267" rtl="0" eaLnBrk="1" latinLnBrk="0" hangingPunct="1">
        <a:defRPr sz="1800" kern="1200">
          <a:solidFill>
            <a:schemeClr val="tx1"/>
          </a:solidFill>
          <a:latin typeface="+mn-lt"/>
          <a:ea typeface="+mn-ea"/>
          <a:cs typeface="+mn-cs"/>
        </a:defRPr>
      </a:lvl8pPr>
      <a:lvl9pPr marL="3569065" algn="l" defTabSz="8922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Office_Word_Document1.docx"/><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notesSlide" Target="../notesSlides/notesSlide1.xml"/><Relationship Id="rId21" Type="http://schemas.openxmlformats.org/officeDocument/2006/relationships/image" Target="../media/image18.jpe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slideLayout" Target="../slideLayouts/slideLayout7.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40690800" cy="2389043"/>
          </a:xfrm>
          <a:prstGeom prst="rect">
            <a:avLst/>
          </a:prstGeom>
          <a:solidFill>
            <a:srgbClr val="CF142B"/>
          </a:solidFill>
          <a:ln w="9525">
            <a:solidFill>
              <a:schemeClr val="tx1"/>
            </a:solidFill>
            <a:miter lim="800000"/>
            <a:headEnd/>
            <a:tailEnd/>
          </a:ln>
        </p:spPr>
        <p:txBody>
          <a:bodyPr wrap="none" lIns="89227" tIns="44613" rIns="89227" bIns="44613" anchor="ctr"/>
          <a:lstStyle/>
          <a:p>
            <a:pPr algn="ctr" defTabSz="4587919"/>
            <a:endParaRPr lang="de-DE" sz="9000" dirty="0"/>
          </a:p>
        </p:txBody>
      </p:sp>
      <p:sp>
        <p:nvSpPr>
          <p:cNvPr id="2051" name="Line 5"/>
          <p:cNvSpPr>
            <a:spLocks noChangeShapeType="1"/>
          </p:cNvSpPr>
          <p:nvPr/>
        </p:nvSpPr>
        <p:spPr bwMode="auto">
          <a:xfrm>
            <a:off x="35322" y="5455625"/>
            <a:ext cx="0" cy="35235176"/>
          </a:xfrm>
          <a:prstGeom prst="line">
            <a:avLst/>
          </a:prstGeom>
          <a:noFill/>
          <a:ln w="9525">
            <a:solidFill>
              <a:srgbClr val="F8F8F8"/>
            </a:solidFill>
            <a:round/>
            <a:headEnd/>
            <a:tailEnd/>
          </a:ln>
        </p:spPr>
        <p:txBody>
          <a:bodyPr wrap="none" lIns="89227" tIns="44613" rIns="89227" bIns="44613" anchor="ctr"/>
          <a:lstStyle/>
          <a:p>
            <a:endParaRPr lang="en-US"/>
          </a:p>
        </p:txBody>
      </p:sp>
      <p:sp>
        <p:nvSpPr>
          <p:cNvPr id="2052" name="Text Box 7"/>
          <p:cNvSpPr txBox="1">
            <a:spLocks noChangeArrowheads="1"/>
          </p:cNvSpPr>
          <p:nvPr/>
        </p:nvSpPr>
        <p:spPr bwMode="auto">
          <a:xfrm>
            <a:off x="-529828" y="2620240"/>
            <a:ext cx="41220628" cy="3426910"/>
          </a:xfrm>
          <a:prstGeom prst="rect">
            <a:avLst/>
          </a:prstGeom>
          <a:noFill/>
          <a:ln w="9525">
            <a:noFill/>
            <a:miter lim="800000"/>
            <a:headEnd/>
            <a:tailEnd/>
          </a:ln>
        </p:spPr>
        <p:txBody>
          <a:bodyPr wrap="square" lIns="471819" tIns="50964" rIns="471819" bIns="50964">
            <a:spAutoFit/>
          </a:bodyPr>
          <a:lstStyle/>
          <a:p>
            <a:pPr algn="ctr"/>
            <a:r>
              <a:rPr lang="en-US" sz="5400" b="1" dirty="0" smtClean="0"/>
              <a:t>Bharath </a:t>
            </a:r>
            <a:r>
              <a:rPr lang="en-US" sz="5400" b="1" dirty="0" smtClean="0"/>
              <a:t>Kumar*, </a:t>
            </a:r>
            <a:r>
              <a:rPr lang="en-US" sz="5400" b="1" dirty="0" smtClean="0"/>
              <a:t>Adel H. Abdel-Ghani, Jenaro M Reyes Matamoros, Thomas </a:t>
            </a:r>
            <a:r>
              <a:rPr lang="en-US" sz="5400" b="1" dirty="0" smtClean="0"/>
              <a:t>Lübberstedt</a:t>
            </a:r>
            <a:endParaRPr lang="en-US" sz="5400" b="1" dirty="0" smtClean="0"/>
          </a:p>
          <a:p>
            <a:pPr algn="ctr"/>
            <a:r>
              <a:rPr lang="en-US" sz="5400" b="1" dirty="0" smtClean="0"/>
              <a:t>Department of Agronomy, Iowa State University, Ames, IA 50011, USA</a:t>
            </a:r>
          </a:p>
          <a:p>
            <a:pPr algn="ctr"/>
            <a:r>
              <a:rPr lang="en-US" sz="5400" b="1" dirty="0" smtClean="0"/>
              <a:t>    *email</a:t>
            </a:r>
            <a:r>
              <a:rPr lang="en-US" sz="5400" b="1" dirty="0" smtClean="0"/>
              <a:t>: </a:t>
            </a:r>
            <a:r>
              <a:rPr lang="en-US" sz="5400" b="1" u="sng" dirty="0" smtClean="0">
                <a:solidFill>
                  <a:srgbClr val="00B050"/>
                </a:solidFill>
              </a:rPr>
              <a:t>nbharath@iastate.edu</a:t>
            </a:r>
            <a:endParaRPr lang="en-US" sz="5400" b="1" u="sng" dirty="0" smtClean="0">
              <a:solidFill>
                <a:srgbClr val="00B050"/>
              </a:solidFill>
            </a:endParaRPr>
          </a:p>
          <a:p>
            <a:pPr algn="ctr" defTabSz="1020571" eaLnBrk="0" hangingPunct="0"/>
            <a:r>
              <a:rPr lang="da-DK" sz="5400" b="1" dirty="0"/>
              <a:t>						</a:t>
            </a:r>
            <a:endParaRPr lang="en-US" sz="5400" b="1" dirty="0"/>
          </a:p>
        </p:txBody>
      </p:sp>
      <p:sp>
        <p:nvSpPr>
          <p:cNvPr id="2055" name="Rectangle 25"/>
          <p:cNvSpPr>
            <a:spLocks noChangeArrowheads="1"/>
          </p:cNvSpPr>
          <p:nvPr/>
        </p:nvSpPr>
        <p:spPr bwMode="auto">
          <a:xfrm>
            <a:off x="762000" y="0"/>
            <a:ext cx="39928800" cy="3783416"/>
          </a:xfrm>
          <a:prstGeom prst="rect">
            <a:avLst/>
          </a:prstGeom>
          <a:noFill/>
          <a:ln w="9525">
            <a:noFill/>
            <a:miter lim="800000"/>
            <a:headEnd/>
            <a:tailEnd/>
          </a:ln>
        </p:spPr>
        <p:txBody>
          <a:bodyPr wrap="square" lIns="89227" tIns="44613" rIns="89227" bIns="44613">
            <a:spAutoFit/>
          </a:bodyPr>
          <a:lstStyle/>
          <a:p>
            <a:pPr algn="ctr" defTabSz="1020571" eaLnBrk="0" hangingPunct="0"/>
            <a:r>
              <a:rPr lang="en-US" sz="8000" b="1" dirty="0" smtClean="0">
                <a:solidFill>
                  <a:schemeClr val="bg1"/>
                </a:solidFill>
              </a:rPr>
              <a:t>Response of expired plant variety protection lines and public inbred lines to nitrogen at seedling stage</a:t>
            </a:r>
          </a:p>
          <a:p>
            <a:pPr algn="ctr" defTabSz="1020571" eaLnBrk="0" hangingPunct="0"/>
            <a:endParaRPr lang="en-US" sz="8000" b="1" dirty="0">
              <a:solidFill>
                <a:schemeClr val="bg1"/>
              </a:solidFill>
            </a:endParaRPr>
          </a:p>
        </p:txBody>
      </p:sp>
      <p:sp>
        <p:nvSpPr>
          <p:cNvPr id="3073" name="Rectangle 1"/>
          <p:cNvSpPr>
            <a:spLocks noChangeArrowheads="1"/>
          </p:cNvSpPr>
          <p:nvPr/>
        </p:nvSpPr>
        <p:spPr bwMode="auto">
          <a:xfrm>
            <a:off x="762000" y="5162044"/>
            <a:ext cx="13335000" cy="83253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mj-lt"/>
                <a:ea typeface="Calibri" pitchFamily="34" charset="0"/>
                <a:cs typeface="Times New Roman" pitchFamily="18" charset="0"/>
              </a:rPr>
              <a:t>Introduction</a:t>
            </a:r>
            <a:endParaRPr kumimoji="0" lang="en-US" sz="4000" b="1"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Nitrogen (N) is a key macro-element in maize production. Plant breeders are concerned to improve nitrogen use efficiency (NUE) in maize to help reducing extensive N application and, consequently, costs and N losses into the environment (Zhang et al. 1997). High levels of variation among genotypes in N uptake and N use efficiency have been reported among maize lines based on grain yield data (Uribelarrea et al. 2004). However, little attention has been given to root related traits as a selection criterion to improve NUE (Tuberosa and Salvi 2007). The current study was aimed at studying the genotypic variation in a diverse set of maize inbred lines composed of 44 expired plant variety protection (PVP) lines and 30 public inbred lines for sixteen root traits possibly having influence on NUE.</a:t>
            </a:r>
            <a:endParaRPr kumimoji="0" lang="en-US" sz="3000" b="0" i="0" u="none" strike="noStrike" cap="none" normalizeH="0" baseline="0" dirty="0" smtClean="0">
              <a:ln>
                <a:noFill/>
              </a:ln>
              <a:solidFill>
                <a:schemeClr val="tx1"/>
              </a:solidFill>
              <a:effectLst/>
              <a:latin typeface="+mn-lt"/>
              <a:cs typeface="Arial" pitchFamily="34" charset="0"/>
            </a:endParaRPr>
          </a:p>
        </p:txBody>
      </p:sp>
      <p:sp>
        <p:nvSpPr>
          <p:cNvPr id="3077" name="Rectangle 5"/>
          <p:cNvSpPr>
            <a:spLocks noChangeArrowheads="1"/>
          </p:cNvSpPr>
          <p:nvPr/>
        </p:nvSpPr>
        <p:spPr bwMode="auto">
          <a:xfrm>
            <a:off x="685800" y="13577530"/>
            <a:ext cx="131826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mj-lt"/>
                <a:ea typeface="Calibri" pitchFamily="34" charset="0"/>
                <a:cs typeface="Times New Roman" pitchFamily="18" charset="0"/>
              </a:rPr>
              <a:t>Objectives</a:t>
            </a:r>
            <a:endParaRPr kumimoji="0" lang="en-US" sz="4000" b="1"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Study the variation in root related traits in response to N in a diverse set of 74 maize inbred lines.</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Quantify the broad sense heritability and correlation coefficients for various seedling root and shoot attributes under low N (LN) and high N (HN) levels.</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Set recommendations for plant breeders on the possible use of maize lines based on root morphology in future NUE improvement programs. </a:t>
            </a:r>
            <a:endParaRPr kumimoji="0" lang="en-US" sz="3000" b="0" i="0" u="none" strike="noStrike" cap="none" normalizeH="0" baseline="0" dirty="0" smtClean="0">
              <a:ln>
                <a:noFill/>
              </a:ln>
              <a:solidFill>
                <a:schemeClr val="tx1"/>
              </a:solidFill>
              <a:effectLst/>
              <a:latin typeface="+mn-lt"/>
              <a:cs typeface="Times New Roman" pitchFamily="18" charset="0"/>
            </a:endParaRPr>
          </a:p>
        </p:txBody>
      </p:sp>
      <p:sp>
        <p:nvSpPr>
          <p:cNvPr id="3078" name="Rectangle 6"/>
          <p:cNvSpPr>
            <a:spLocks noChangeArrowheads="1"/>
          </p:cNvSpPr>
          <p:nvPr/>
        </p:nvSpPr>
        <p:spPr bwMode="auto">
          <a:xfrm>
            <a:off x="762000" y="18506271"/>
            <a:ext cx="12801600" cy="1525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mj-lt"/>
                <a:ea typeface="Calibri" pitchFamily="34" charset="0"/>
                <a:cs typeface="Times New Roman" pitchFamily="18" charset="0"/>
              </a:rPr>
              <a:t>Materials and Methods</a:t>
            </a:r>
            <a:endParaRPr kumimoji="0" lang="en-US" sz="4000" b="1"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1" u="none" strike="noStrike" cap="none" normalizeH="0" baseline="0" dirty="0" smtClean="0">
                <a:ln>
                  <a:noFill/>
                </a:ln>
                <a:solidFill>
                  <a:schemeClr val="tx1"/>
                </a:solidFill>
                <a:effectLst/>
                <a:latin typeface="+mn-lt"/>
                <a:ea typeface="Calibri" pitchFamily="34" charset="0"/>
                <a:cs typeface="Times New Roman" pitchFamily="18" charset="0"/>
              </a:rPr>
              <a:t>Plant materials </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The panel of maize inbred lines used in this study was composed of 74 maize inbred lines as follows: a) 44 expired</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PVP lines, and (b) 30 public inbred lines such as Nested Association Mapping</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founder lines, Germplasm Enhancement of Maize</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lines</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and lines used in the maize diversity study using Single Nucleotide Polymorphism</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markers.</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1" u="none" strike="noStrike" cap="none" normalizeH="0" baseline="0" dirty="0" smtClean="0">
                <a:ln>
                  <a:noFill/>
                </a:ln>
                <a:solidFill>
                  <a:schemeClr val="tx1"/>
                </a:solidFill>
                <a:effectLst/>
                <a:latin typeface="+mn-lt"/>
                <a:ea typeface="Calibri" pitchFamily="34" charset="0"/>
                <a:cs typeface="Times New Roman" pitchFamily="18" charset="0"/>
              </a:rPr>
              <a:t>Experimental design and cigar roll culture conditions</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Two independent experiments were carried out under contrasting levels of N (15mM and</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1.5mM)  availability in Hoagland nutrient solution (Hoagland and Arnon 1950). The experimental design was a Randomized Complete Block Design</a:t>
            </a:r>
            <a:r>
              <a:rPr kumimoji="0" lang="en-US" sz="30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with split-plot arrangement of treatments. N level was the main plot and line was the sub-plot factor. The experiment was replicated twice. Each line within a replicate was represented by three healthy and homogenous seedlings. Seedlings were grown in cigar rolls as described by Woll et al. (2005).</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1" u="none" strike="noStrike" cap="none" normalizeH="0" baseline="0" dirty="0" smtClean="0">
                <a:ln>
                  <a:noFill/>
                </a:ln>
                <a:solidFill>
                  <a:schemeClr val="tx1"/>
                </a:solidFill>
                <a:effectLst/>
                <a:latin typeface="+mn-lt"/>
                <a:ea typeface="Calibri" pitchFamily="34" charset="0"/>
                <a:cs typeface="Times New Roman" pitchFamily="18" charset="0"/>
              </a:rPr>
              <a:t>Root measurements and analysis</a:t>
            </a:r>
            <a:endParaRPr kumimoji="0" lang="en-US" sz="3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After 14 days, seedlings</a:t>
            </a:r>
            <a:r>
              <a:rPr lang="en-US" sz="3000" dirty="0" smtClean="0">
                <a:latin typeface="+mn-lt"/>
                <a:ea typeface="Calibri" pitchFamily="34" charset="0"/>
                <a:cs typeface="Times New Roman" pitchFamily="18" charset="0"/>
              </a:rPr>
              <a:t> </a:t>
            </a:r>
            <a:r>
              <a:rPr kumimoji="0" lang="en-US" sz="3000" b="0" i="0" u="none" strike="noStrike" cap="none" normalizeH="0" baseline="0" dirty="0" smtClean="0">
                <a:ln>
                  <a:noFill/>
                </a:ln>
                <a:solidFill>
                  <a:schemeClr val="tx1"/>
                </a:solidFill>
                <a:effectLst/>
                <a:latin typeface="+mn-lt"/>
                <a:ea typeface="Calibri" pitchFamily="34" charset="0"/>
                <a:cs typeface="Times New Roman" pitchFamily="18" charset="0"/>
              </a:rPr>
              <a:t>were preserved in 30% ethanol until further measurements to prevent further growth. Various root traits measured in this study are listed in Table (1).Image analysis software WinRhizo Pro 2009 was used to make the measurements. Statistical analysis was carried using SAS and SPSS software packages.</a:t>
            </a:r>
            <a:endParaRPr kumimoji="0" lang="en-US" sz="3000" b="0" i="0" u="none" strike="noStrike" cap="none" normalizeH="0" baseline="0" dirty="0" smtClean="0">
              <a:ln>
                <a:noFill/>
              </a:ln>
              <a:solidFill>
                <a:schemeClr val="tx1"/>
              </a:solidFill>
              <a:effectLst/>
              <a:latin typeface="+mn-lt"/>
              <a:cs typeface="Times New Roman" pitchFamily="18" charset="0"/>
            </a:endParaRPr>
          </a:p>
        </p:txBody>
      </p:sp>
      <p:grpSp>
        <p:nvGrpSpPr>
          <p:cNvPr id="3" name="Group 5"/>
          <p:cNvGrpSpPr>
            <a:grpSpLocks/>
          </p:cNvGrpSpPr>
          <p:nvPr/>
        </p:nvGrpSpPr>
        <p:grpSpPr bwMode="auto">
          <a:xfrm>
            <a:off x="15240000" y="12954000"/>
            <a:ext cx="10515600" cy="7162800"/>
            <a:chOff x="735" y="2119"/>
            <a:chExt cx="10786" cy="7824"/>
          </a:xfrm>
        </p:grpSpPr>
        <p:grpSp>
          <p:nvGrpSpPr>
            <p:cNvPr id="4" name="Group 6"/>
            <p:cNvGrpSpPr>
              <a:grpSpLocks/>
            </p:cNvGrpSpPr>
            <p:nvPr/>
          </p:nvGrpSpPr>
          <p:grpSpPr bwMode="auto">
            <a:xfrm>
              <a:off x="735" y="2119"/>
              <a:ext cx="10786" cy="7824"/>
              <a:chOff x="0" y="0"/>
              <a:chExt cx="68493" cy="49688"/>
            </a:xfrm>
          </p:grpSpPr>
          <p:pic>
            <p:nvPicPr>
              <p:cNvPr id="12" name="Picture 21"/>
              <p:cNvPicPr>
                <a:picLocks noChangeAspect="1"/>
              </p:cNvPicPr>
              <p:nvPr/>
            </p:nvPicPr>
            <p:blipFill>
              <a:blip r:embed="rId4" cstate="print"/>
              <a:srcRect r="4015" b="6126"/>
              <a:stretch>
                <a:fillRect/>
              </a:stretch>
            </p:blipFill>
            <p:spPr bwMode="auto">
              <a:xfrm>
                <a:off x="0" y="25016"/>
                <a:ext cx="31486" cy="24240"/>
              </a:xfrm>
              <a:prstGeom prst="rect">
                <a:avLst/>
              </a:prstGeom>
              <a:noFill/>
            </p:spPr>
          </p:pic>
          <p:pic>
            <p:nvPicPr>
              <p:cNvPr id="13" name="Picture 24"/>
              <p:cNvPicPr>
                <a:picLocks noChangeAspect="1"/>
              </p:cNvPicPr>
              <p:nvPr/>
            </p:nvPicPr>
            <p:blipFill>
              <a:blip r:embed="rId5" cstate="print"/>
              <a:srcRect r="3775" b="5946"/>
              <a:stretch>
                <a:fillRect/>
              </a:stretch>
            </p:blipFill>
            <p:spPr bwMode="auto">
              <a:xfrm>
                <a:off x="36489" y="25016"/>
                <a:ext cx="31487" cy="24672"/>
              </a:xfrm>
              <a:prstGeom prst="rect">
                <a:avLst/>
              </a:prstGeom>
              <a:noFill/>
            </p:spPr>
          </p:pic>
          <p:pic>
            <p:nvPicPr>
              <p:cNvPr id="11" name="Picture 15"/>
              <p:cNvPicPr>
                <a:picLocks noChangeAspect="1"/>
              </p:cNvPicPr>
              <p:nvPr/>
            </p:nvPicPr>
            <p:blipFill>
              <a:blip r:embed="rId6" cstate="print"/>
              <a:srcRect r="44279" b="3612"/>
              <a:stretch>
                <a:fillRect/>
              </a:stretch>
            </p:blipFill>
            <p:spPr bwMode="auto">
              <a:xfrm>
                <a:off x="37007" y="0"/>
                <a:ext cx="31486" cy="25016"/>
              </a:xfrm>
              <a:prstGeom prst="rect">
                <a:avLst/>
              </a:prstGeom>
              <a:noFill/>
            </p:spPr>
          </p:pic>
          <p:pic>
            <p:nvPicPr>
              <p:cNvPr id="10" name="Picture 18"/>
              <p:cNvPicPr>
                <a:picLocks noChangeAspect="1"/>
              </p:cNvPicPr>
              <p:nvPr/>
            </p:nvPicPr>
            <p:blipFill>
              <a:blip r:embed="rId7" cstate="print"/>
              <a:srcRect b="5164"/>
              <a:stretch>
                <a:fillRect/>
              </a:stretch>
            </p:blipFill>
            <p:spPr bwMode="auto">
              <a:xfrm>
                <a:off x="0" y="0"/>
                <a:ext cx="32435" cy="25016"/>
              </a:xfrm>
              <a:prstGeom prst="rect">
                <a:avLst/>
              </a:prstGeom>
              <a:noFill/>
            </p:spPr>
          </p:pic>
        </p:grpSp>
        <p:sp>
          <p:nvSpPr>
            <p:cNvPr id="3083" name="Text Box 11"/>
            <p:cNvSpPr txBox="1">
              <a:spLocks noChangeArrowheads="1"/>
            </p:cNvSpPr>
            <p:nvPr/>
          </p:nvSpPr>
          <p:spPr bwMode="auto">
            <a:xfrm>
              <a:off x="7170" y="2277"/>
              <a:ext cx="1530" cy="7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r = 0.78**</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084" name="Text Box 12"/>
            <p:cNvSpPr txBox="1">
              <a:spLocks noChangeArrowheads="1"/>
            </p:cNvSpPr>
            <p:nvPr/>
          </p:nvSpPr>
          <p:spPr bwMode="auto">
            <a:xfrm>
              <a:off x="7095" y="6207"/>
              <a:ext cx="1530" cy="6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r = 0.86**</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085" name="Text Box 13"/>
            <p:cNvSpPr txBox="1">
              <a:spLocks noChangeArrowheads="1"/>
            </p:cNvSpPr>
            <p:nvPr/>
          </p:nvSpPr>
          <p:spPr bwMode="auto">
            <a:xfrm>
              <a:off x="1365" y="6222"/>
              <a:ext cx="1530" cy="6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r = 0.83**</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1320" y="2277"/>
              <a:ext cx="1380" cy="6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r = 0.80**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079" name="Rectangle 7"/>
          <p:cNvSpPr>
            <a:spLocks noChangeArrowheads="1"/>
          </p:cNvSpPr>
          <p:nvPr/>
        </p:nvSpPr>
        <p:spPr bwMode="auto">
          <a:xfrm>
            <a:off x="14782800" y="5486400"/>
            <a:ext cx="1181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000" b="1" dirty="0" smtClean="0">
                <a:latin typeface="+mj-lt"/>
                <a:ea typeface="Calibri" pitchFamily="34" charset="0"/>
                <a:cs typeface="Times New Roman" pitchFamily="18" charset="0"/>
              </a:rPr>
              <a:t>Table 1:  Estimates of broad sense heritabilities </a:t>
            </a: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for 16 seedling attributes of 74 maize lines combined over experiments. </a:t>
            </a:r>
            <a:endParaRPr kumimoji="0" lang="en-US" sz="3000" b="1" i="0" u="none" strike="noStrike" cap="none" normalizeH="0" baseline="0" dirty="0" smtClean="0">
              <a:ln>
                <a:noFill/>
              </a:ln>
              <a:solidFill>
                <a:schemeClr val="tx1"/>
              </a:solidFill>
              <a:effectLst/>
              <a:latin typeface="+mj-lt"/>
              <a:cs typeface="Arial" pitchFamily="34" charset="0"/>
            </a:endParaRPr>
          </a:p>
        </p:txBody>
      </p:sp>
      <p:sp>
        <p:nvSpPr>
          <p:cNvPr id="3080" name="Rectangle 8"/>
          <p:cNvSpPr>
            <a:spLocks noChangeArrowheads="1"/>
          </p:cNvSpPr>
          <p:nvPr/>
        </p:nvSpPr>
        <p:spPr bwMode="auto">
          <a:xfrm>
            <a:off x="14554200" y="11353800"/>
            <a:ext cx="12573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Fig. 2: Phenotypic correlation coefficients between</a:t>
            </a:r>
            <a:r>
              <a:rPr kumimoji="0" lang="en-US" sz="3000" b="1" i="0" u="none" strike="noStrike" cap="none" normalizeH="0" dirty="0" smtClean="0">
                <a:ln>
                  <a:noFill/>
                </a:ln>
                <a:solidFill>
                  <a:schemeClr val="tx1"/>
                </a:solidFill>
                <a:effectLst/>
                <a:latin typeface="+mj-lt"/>
                <a:ea typeface="Calibri" pitchFamily="34" charset="0"/>
                <a:cs typeface="Times New Roman" pitchFamily="18" charset="0"/>
              </a:rPr>
              <a:t> s</a:t>
            </a: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eedling attributes for the high and low nitrogen (N) treatments. </a:t>
            </a:r>
            <a:endPar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Significant at </a:t>
            </a:r>
            <a:r>
              <a:rPr kumimoji="0" lang="en-US" sz="3000" b="1" i="1" u="none" strike="noStrike" cap="none" normalizeH="0" baseline="0" dirty="0" smtClean="0">
                <a:ln>
                  <a:noFill/>
                </a:ln>
                <a:solidFill>
                  <a:schemeClr val="tx1"/>
                </a:solidFill>
                <a:effectLst/>
                <a:latin typeface="+mj-lt"/>
                <a:ea typeface="Calibri" pitchFamily="34" charset="0"/>
                <a:cs typeface="Times New Roman" pitchFamily="18" charset="0"/>
              </a:rPr>
              <a:t>P=</a:t>
            </a: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0.01  </a:t>
            </a:r>
            <a:endParaRPr kumimoji="0" lang="en-US" sz="3000" b="1" i="0" u="none" strike="noStrike" cap="none" normalizeH="0" baseline="0" dirty="0" smtClean="0">
              <a:ln>
                <a:noFill/>
              </a:ln>
              <a:solidFill>
                <a:schemeClr val="tx1"/>
              </a:solidFill>
              <a:effectLst/>
              <a:latin typeface="+mj-lt"/>
              <a:cs typeface="Times New Roman" pitchFamily="18" charset="0"/>
            </a:endParaRPr>
          </a:p>
        </p:txBody>
      </p:sp>
      <p:sp>
        <p:nvSpPr>
          <p:cNvPr id="3081" name="Rectangle 9"/>
          <p:cNvSpPr>
            <a:spLocks noChangeArrowheads="1"/>
          </p:cNvSpPr>
          <p:nvPr/>
        </p:nvSpPr>
        <p:spPr bwMode="auto">
          <a:xfrm>
            <a:off x="14630400" y="21001672"/>
            <a:ext cx="11963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Fig. </a:t>
            </a:r>
            <a:r>
              <a:rPr lang="en-US" sz="3000" b="1" dirty="0" smtClean="0">
                <a:latin typeface="+mj-lt"/>
                <a:ea typeface="Calibri" pitchFamily="34" charset="0"/>
                <a:cs typeface="Times New Roman" pitchFamily="18" charset="0"/>
              </a:rPr>
              <a:t>3</a:t>
            </a:r>
            <a:r>
              <a:rPr kumimoji="0" lang="en-US" sz="3000" b="1" i="0" u="none" strike="noStrike" cap="none" normalizeH="0" baseline="0" dirty="0" smtClean="0">
                <a:ln>
                  <a:noFill/>
                </a:ln>
                <a:solidFill>
                  <a:schemeClr val="tx1"/>
                </a:solidFill>
                <a:effectLst/>
                <a:latin typeface="+mj-lt"/>
                <a:ea typeface="Calibri" pitchFamily="34" charset="0"/>
                <a:cs typeface="Times New Roman" pitchFamily="18" charset="0"/>
              </a:rPr>
              <a:t>: Classification of inbred lines according to their nitrogen response under high and low nitrogen supply. Numbers in the chart corresponds to Inbred lines used in the study.</a:t>
            </a:r>
            <a:endParaRPr kumimoji="0" lang="en-US" sz="3000" b="1" i="0" u="none" strike="noStrike" cap="none" normalizeH="0" baseline="0" dirty="0" smtClean="0">
              <a:ln>
                <a:noFill/>
              </a:ln>
              <a:solidFill>
                <a:schemeClr val="tx1"/>
              </a:solidFill>
              <a:effectLst/>
              <a:latin typeface="+mj-lt"/>
              <a:cs typeface="Arial" pitchFamily="34" charset="0"/>
            </a:endParaRPr>
          </a:p>
        </p:txBody>
      </p:sp>
      <p:graphicFrame>
        <p:nvGraphicFramePr>
          <p:cNvPr id="2" name="Object 11"/>
          <p:cNvGraphicFramePr>
            <a:graphicFrameLocks noChangeAspect="1"/>
          </p:cNvGraphicFramePr>
          <p:nvPr/>
        </p:nvGraphicFramePr>
        <p:xfrm>
          <a:off x="13779500" y="6778625"/>
          <a:ext cx="12738100" cy="3973513"/>
        </p:xfrm>
        <a:graphic>
          <a:graphicData uri="http://schemas.openxmlformats.org/presentationml/2006/ole">
            <p:oleObj spid="_x0000_s3083" name="Document" r:id="rId8" imgW="8376418" imgH="2553770" progId="Word.Document.12">
              <p:embed/>
            </p:oleObj>
          </a:graphicData>
        </a:graphic>
      </p:graphicFrame>
      <p:grpSp>
        <p:nvGrpSpPr>
          <p:cNvPr id="58" name="Group 57"/>
          <p:cNvGrpSpPr/>
          <p:nvPr/>
        </p:nvGrpSpPr>
        <p:grpSpPr>
          <a:xfrm>
            <a:off x="30251400" y="7086600"/>
            <a:ext cx="7772400" cy="4267200"/>
            <a:chOff x="0" y="0"/>
            <a:chExt cx="7772400" cy="4267200"/>
          </a:xfrm>
        </p:grpSpPr>
        <p:pic>
          <p:nvPicPr>
            <p:cNvPr id="59" name="Picture 5"/>
            <p:cNvPicPr>
              <a:picLocks noChangeAspect="1" noChangeArrowheads="1"/>
            </p:cNvPicPr>
            <p:nvPr/>
          </p:nvPicPr>
          <p:blipFill>
            <a:blip r:embed="rId9" cstate="print"/>
            <a:srcRect/>
            <a:stretch>
              <a:fillRect/>
            </a:stretch>
          </p:blipFill>
          <p:spPr bwMode="auto">
            <a:xfrm>
              <a:off x="0" y="0"/>
              <a:ext cx="1752599" cy="4267200"/>
            </a:xfrm>
            <a:prstGeom prst="rect">
              <a:avLst/>
            </a:prstGeom>
            <a:noFill/>
            <a:ln w="9525">
              <a:noFill/>
              <a:miter lim="800000"/>
              <a:headEnd/>
              <a:tailEnd/>
            </a:ln>
            <a:effectLst/>
          </p:spPr>
        </p:pic>
        <p:pic>
          <p:nvPicPr>
            <p:cNvPr id="60" name="Picture 2"/>
            <p:cNvPicPr>
              <a:picLocks noChangeAspect="1" noChangeArrowheads="1"/>
            </p:cNvPicPr>
            <p:nvPr/>
          </p:nvPicPr>
          <p:blipFill>
            <a:blip r:embed="rId10" cstate="print"/>
            <a:srcRect/>
            <a:stretch>
              <a:fillRect/>
            </a:stretch>
          </p:blipFill>
          <p:spPr bwMode="auto">
            <a:xfrm>
              <a:off x="6019800" y="0"/>
              <a:ext cx="1752600" cy="4267200"/>
            </a:xfrm>
            <a:prstGeom prst="rect">
              <a:avLst/>
            </a:prstGeom>
            <a:noFill/>
            <a:ln w="9525">
              <a:noFill/>
              <a:miter lim="800000"/>
              <a:headEnd/>
              <a:tailEnd/>
            </a:ln>
            <a:effectLst/>
          </p:spPr>
        </p:pic>
        <p:pic>
          <p:nvPicPr>
            <p:cNvPr id="61" name="Picture 4"/>
            <p:cNvPicPr>
              <a:picLocks noChangeAspect="1" noChangeArrowheads="1"/>
            </p:cNvPicPr>
            <p:nvPr/>
          </p:nvPicPr>
          <p:blipFill>
            <a:blip r:embed="rId11" cstate="print"/>
            <a:srcRect t="933"/>
            <a:stretch>
              <a:fillRect/>
            </a:stretch>
          </p:blipFill>
          <p:spPr bwMode="auto">
            <a:xfrm>
              <a:off x="1828800" y="0"/>
              <a:ext cx="1752600" cy="4267199"/>
            </a:xfrm>
            <a:prstGeom prst="rect">
              <a:avLst/>
            </a:prstGeom>
            <a:noFill/>
            <a:ln w="9525">
              <a:noFill/>
              <a:miter lim="800000"/>
              <a:headEnd/>
              <a:tailEnd/>
            </a:ln>
            <a:effectLst/>
          </p:spPr>
        </p:pic>
        <p:pic>
          <p:nvPicPr>
            <p:cNvPr id="62" name="Picture 5"/>
            <p:cNvPicPr>
              <a:picLocks noChangeAspect="1" noChangeArrowheads="1"/>
            </p:cNvPicPr>
            <p:nvPr/>
          </p:nvPicPr>
          <p:blipFill>
            <a:blip r:embed="rId12" cstate="print"/>
            <a:srcRect/>
            <a:stretch>
              <a:fillRect/>
            </a:stretch>
          </p:blipFill>
          <p:spPr bwMode="auto">
            <a:xfrm>
              <a:off x="4191000" y="0"/>
              <a:ext cx="1752599" cy="4267200"/>
            </a:xfrm>
            <a:prstGeom prst="rect">
              <a:avLst/>
            </a:prstGeom>
            <a:noFill/>
            <a:ln w="9525">
              <a:noFill/>
              <a:miter lim="800000"/>
              <a:headEnd/>
              <a:tailEnd/>
            </a:ln>
            <a:effectLst/>
          </p:spPr>
        </p:pic>
      </p:grpSp>
      <p:sp>
        <p:nvSpPr>
          <p:cNvPr id="64" name="TextBox 63"/>
          <p:cNvSpPr txBox="1"/>
          <p:nvPr/>
        </p:nvSpPr>
        <p:spPr>
          <a:xfrm>
            <a:off x="27660600" y="11430000"/>
            <a:ext cx="12344400" cy="14173111"/>
          </a:xfrm>
          <a:prstGeom prst="rect">
            <a:avLst/>
          </a:prstGeom>
          <a:noFill/>
        </p:spPr>
        <p:txBody>
          <a:bodyPr wrap="square" rtlCol="0">
            <a:spAutoFit/>
          </a:bodyPr>
          <a:lstStyle/>
          <a:p>
            <a:pPr>
              <a:lnSpc>
                <a:spcPct val="150000"/>
              </a:lnSpc>
            </a:pPr>
            <a:r>
              <a:rPr lang="en-US" sz="4000" b="1" dirty="0" smtClean="0">
                <a:latin typeface="+mj-lt"/>
                <a:ea typeface="Calibri" pitchFamily="34" charset="0"/>
                <a:cs typeface="Times New Roman" pitchFamily="18" charset="0"/>
              </a:rPr>
              <a:t>Results</a:t>
            </a:r>
          </a:p>
          <a:p>
            <a:pPr>
              <a:lnSpc>
                <a:spcPct val="150000"/>
              </a:lnSpc>
              <a:buFont typeface="Wingdings" pitchFamily="2" charset="2"/>
              <a:buChar char="Ø"/>
            </a:pPr>
            <a:r>
              <a:rPr lang="en-US" sz="3000" dirty="0" smtClean="0">
                <a:latin typeface="+mn-lt"/>
                <a:ea typeface="Calibri" pitchFamily="34" charset="0"/>
                <a:cs typeface="Times New Roman" pitchFamily="18" charset="0"/>
              </a:rPr>
              <a:t>In our study, maize lines exhibited an adaptive mechanism to N deficit by displaying an increased shoot biomass at HN level and increased root attributes at LN level (Fig. 1).</a:t>
            </a:r>
            <a:endParaRPr lang="en-US" sz="3000" dirty="0" smtClean="0">
              <a:latin typeface="+mn-lt"/>
              <a:cs typeface="Times New Roman" pitchFamily="18" charset="0"/>
            </a:endParaRPr>
          </a:p>
          <a:p>
            <a:pPr>
              <a:lnSpc>
                <a:spcPct val="150000"/>
              </a:lnSpc>
              <a:buFont typeface="Wingdings" pitchFamily="2" charset="2"/>
              <a:buChar char="Ø"/>
            </a:pPr>
            <a:r>
              <a:rPr lang="en-US" sz="3000" dirty="0" smtClean="0">
                <a:latin typeface="+mn-lt"/>
                <a:cs typeface="Times New Roman" pitchFamily="18" charset="0"/>
              </a:rPr>
              <a:t>Higher heritability values under LN than under HN (Table 1) and strong associations of traits under HN and LN level (Fig.2) indicates that direct selection under LN conditions is more efficient to improve N-use efficiency than indirect selection at HN.</a:t>
            </a:r>
          </a:p>
          <a:p>
            <a:pPr>
              <a:lnSpc>
                <a:spcPct val="150000"/>
              </a:lnSpc>
              <a:buFont typeface="Wingdings" pitchFamily="2" charset="2"/>
              <a:buChar char="Ø"/>
            </a:pPr>
            <a:r>
              <a:rPr lang="en-US" sz="3000" dirty="0" smtClean="0">
                <a:latin typeface="+mn-lt"/>
                <a:cs typeface="Times New Roman" pitchFamily="18" charset="0"/>
              </a:rPr>
              <a:t>In view of the positive correlations for SDW and RDW with other shoot and root attributes (data not shown), combined with high heritability values for these traits (Table 1), it can be concluded that direct selection for SDW and RDW </a:t>
            </a:r>
            <a:r>
              <a:rPr lang="en-US" sz="3000" i="1" dirty="0" smtClean="0">
                <a:latin typeface="+mn-lt"/>
                <a:cs typeface="Times New Roman" pitchFamily="18" charset="0"/>
              </a:rPr>
              <a:t>per se</a:t>
            </a:r>
            <a:r>
              <a:rPr lang="en-US" sz="3000" dirty="0" smtClean="0">
                <a:latin typeface="+mn-lt"/>
                <a:cs typeface="Times New Roman" pitchFamily="18" charset="0"/>
              </a:rPr>
              <a:t> would be effective to screen lines for high NUE performance. </a:t>
            </a:r>
          </a:p>
          <a:p>
            <a:pPr>
              <a:lnSpc>
                <a:spcPct val="150000"/>
              </a:lnSpc>
              <a:buFont typeface="Wingdings" pitchFamily="2" charset="2"/>
              <a:buChar char="Ø"/>
            </a:pPr>
            <a:r>
              <a:rPr lang="en-US" sz="3000" dirty="0" smtClean="0">
                <a:latin typeface="+mn-lt"/>
                <a:cs typeface="Times New Roman" pitchFamily="18" charset="0"/>
              </a:rPr>
              <a:t>Based on the response of TPB to N supply, efficient/responder and non-efficient/non-responder lines were identified (Fig.3). Efficient/responder lines have high plant biomass under both N levels (Fig.4a), whereas non-efficient/non-responder lines have low plant biomass under both N levels (Fig.4b). These lines could be used establish QTL mapping populations to identify genomic regions associated with efficient use of N.</a:t>
            </a:r>
          </a:p>
        </p:txBody>
      </p:sp>
      <p:sp>
        <p:nvSpPr>
          <p:cNvPr id="65" name="TextBox 64"/>
          <p:cNvSpPr txBox="1"/>
          <p:nvPr/>
        </p:nvSpPr>
        <p:spPr>
          <a:xfrm>
            <a:off x="27660600" y="25602992"/>
            <a:ext cx="12192000" cy="6324808"/>
          </a:xfrm>
          <a:prstGeom prst="rect">
            <a:avLst/>
          </a:prstGeom>
          <a:noFill/>
        </p:spPr>
        <p:txBody>
          <a:bodyPr wrap="square" rtlCol="0">
            <a:spAutoFit/>
          </a:bodyPr>
          <a:lstStyle/>
          <a:p>
            <a:r>
              <a:rPr lang="en-US" sz="4000" b="1" dirty="0" smtClean="0">
                <a:latin typeface="+mj-lt"/>
                <a:cs typeface="Times New Roman" pitchFamily="18" charset="0"/>
              </a:rPr>
              <a:t>Conclusions</a:t>
            </a:r>
          </a:p>
          <a:p>
            <a:pPr>
              <a:lnSpc>
                <a:spcPct val="150000"/>
              </a:lnSpc>
              <a:buFont typeface="Wingdings" pitchFamily="2" charset="2"/>
              <a:buChar char="Ø"/>
            </a:pPr>
            <a:r>
              <a:rPr lang="en-US" sz="3000" dirty="0" smtClean="0">
                <a:latin typeface="+mn-lt"/>
                <a:cs typeface="Times New Roman" pitchFamily="18" charset="0"/>
              </a:rPr>
              <a:t>The expired plant variety protection and public inbred lines are a rich source of variation for seedling attributes related to NUE. </a:t>
            </a:r>
          </a:p>
          <a:p>
            <a:pPr>
              <a:lnSpc>
                <a:spcPct val="150000"/>
              </a:lnSpc>
              <a:buFont typeface="Wingdings" pitchFamily="2" charset="2"/>
              <a:buChar char="Ø"/>
            </a:pPr>
            <a:r>
              <a:rPr lang="en-US" sz="3000" dirty="0" smtClean="0">
                <a:latin typeface="+mn-lt"/>
                <a:cs typeface="Times New Roman" pitchFamily="18" charset="0"/>
              </a:rPr>
              <a:t>Extensive genetic variation for root architecture in response to N</a:t>
            </a:r>
          </a:p>
          <a:p>
            <a:pPr>
              <a:lnSpc>
                <a:spcPct val="150000"/>
              </a:lnSpc>
              <a:buFont typeface="Wingdings" pitchFamily="2" charset="2"/>
              <a:buChar char="Ø"/>
            </a:pPr>
            <a:r>
              <a:rPr lang="en-US" sz="3000" dirty="0" smtClean="0">
                <a:latin typeface="+mn-lt"/>
                <a:cs typeface="Times New Roman" pitchFamily="18" charset="0"/>
              </a:rPr>
              <a:t>reported in this study opens the opportunity to consider root and shoot attributes as a selection criteria to improve yield in maize under N deficient conditions and to identify single nucleotide polymorphisms and insertion/deletions associated with root development in maize.</a:t>
            </a:r>
          </a:p>
          <a:p>
            <a:endParaRPr lang="en-US" sz="3800" dirty="0">
              <a:latin typeface="Times New Roman" pitchFamily="18" charset="0"/>
              <a:cs typeface="Times New Roman" pitchFamily="18" charset="0"/>
            </a:endParaRPr>
          </a:p>
        </p:txBody>
      </p:sp>
      <p:sp>
        <p:nvSpPr>
          <p:cNvPr id="66" name="TextBox 65"/>
          <p:cNvSpPr txBox="1"/>
          <p:nvPr/>
        </p:nvSpPr>
        <p:spPr>
          <a:xfrm>
            <a:off x="762000" y="34040802"/>
            <a:ext cx="12573000" cy="553998"/>
          </a:xfrm>
          <a:prstGeom prst="rect">
            <a:avLst/>
          </a:prstGeom>
          <a:noFill/>
        </p:spPr>
        <p:txBody>
          <a:bodyPr wrap="square" rtlCol="0">
            <a:spAutoFit/>
          </a:bodyPr>
          <a:lstStyle/>
          <a:p>
            <a:r>
              <a:rPr lang="en-US" sz="3000" b="1" dirty="0" smtClean="0">
                <a:latin typeface="+mj-lt"/>
                <a:cs typeface="Times New Roman" pitchFamily="18" charset="0"/>
              </a:rPr>
              <a:t>Figure 1: Maize inbred lines under high and low  nitrogen condition.</a:t>
            </a:r>
            <a:endParaRPr lang="en-US" sz="3000" b="1" dirty="0">
              <a:latin typeface="+mj-lt"/>
              <a:cs typeface="Times New Roman" pitchFamily="18" charset="0"/>
            </a:endParaRPr>
          </a:p>
        </p:txBody>
      </p:sp>
      <p:sp>
        <p:nvSpPr>
          <p:cNvPr id="67" name="TextBox 66"/>
          <p:cNvSpPr txBox="1"/>
          <p:nvPr/>
        </p:nvSpPr>
        <p:spPr>
          <a:xfrm>
            <a:off x="13944600" y="33985200"/>
            <a:ext cx="14097000" cy="553998"/>
          </a:xfrm>
          <a:prstGeom prst="rect">
            <a:avLst/>
          </a:prstGeom>
          <a:noFill/>
        </p:spPr>
        <p:txBody>
          <a:bodyPr wrap="square" rtlCol="0">
            <a:spAutoFit/>
          </a:bodyPr>
          <a:lstStyle/>
          <a:p>
            <a:r>
              <a:rPr lang="en-US" sz="3000" b="1" dirty="0" smtClean="0">
                <a:latin typeface="+mj-lt"/>
                <a:cs typeface="Times New Roman" pitchFamily="18" charset="0"/>
              </a:rPr>
              <a:t>Figure 4a: Efficient/responder lines under high and low nitrogen </a:t>
            </a:r>
            <a:r>
              <a:rPr lang="en-US" sz="3000" b="1" dirty="0" smtClean="0">
                <a:latin typeface="+mj-lt"/>
                <a:cs typeface="Times New Roman" pitchFamily="18" charset="0"/>
              </a:rPr>
              <a:t>condition.</a:t>
            </a:r>
            <a:endParaRPr lang="en-US" sz="3000" b="1" dirty="0">
              <a:latin typeface="+mj-lt"/>
              <a:cs typeface="Times New Roman" pitchFamily="18" charset="0"/>
            </a:endParaRPr>
          </a:p>
        </p:txBody>
      </p:sp>
      <p:sp>
        <p:nvSpPr>
          <p:cNvPr id="68" name="TextBox 67"/>
          <p:cNvSpPr txBox="1"/>
          <p:nvPr/>
        </p:nvSpPr>
        <p:spPr>
          <a:xfrm>
            <a:off x="27660600" y="5486400"/>
            <a:ext cx="10515600" cy="1015663"/>
          </a:xfrm>
          <a:prstGeom prst="rect">
            <a:avLst/>
          </a:prstGeom>
          <a:noFill/>
        </p:spPr>
        <p:txBody>
          <a:bodyPr wrap="square" rtlCol="0">
            <a:spAutoFit/>
          </a:bodyPr>
          <a:lstStyle/>
          <a:p>
            <a:r>
              <a:rPr lang="en-US" sz="3000" b="1" dirty="0" smtClean="0">
                <a:latin typeface="+mj-lt"/>
                <a:cs typeface="Times New Roman" pitchFamily="18" charset="0"/>
              </a:rPr>
              <a:t>Figure 4b: Non-efficient/non-responder lines under high and low nitrogen condition. </a:t>
            </a:r>
            <a:endParaRPr lang="en-US" sz="3000" b="1" dirty="0">
              <a:latin typeface="+mj-lt"/>
              <a:cs typeface="Times New Roman" pitchFamily="18" charset="0"/>
            </a:endParaRPr>
          </a:p>
        </p:txBody>
      </p:sp>
      <p:sp>
        <p:nvSpPr>
          <p:cNvPr id="69" name="TextBox 68"/>
          <p:cNvSpPr txBox="1"/>
          <p:nvPr/>
        </p:nvSpPr>
        <p:spPr>
          <a:xfrm>
            <a:off x="27660600" y="34518600"/>
            <a:ext cx="11887200" cy="6401753"/>
          </a:xfrm>
          <a:prstGeom prst="rect">
            <a:avLst/>
          </a:prstGeom>
          <a:noFill/>
        </p:spPr>
        <p:txBody>
          <a:bodyPr wrap="square" rtlCol="0">
            <a:spAutoFit/>
          </a:bodyPr>
          <a:lstStyle/>
          <a:p>
            <a:r>
              <a:rPr lang="en-US" sz="4000" b="1" dirty="0" smtClean="0">
                <a:latin typeface="+mj-lt"/>
                <a:cs typeface="Times New Roman" pitchFamily="18" charset="0"/>
              </a:rPr>
              <a:t>References</a:t>
            </a:r>
          </a:p>
          <a:p>
            <a:pPr>
              <a:lnSpc>
                <a:spcPct val="150000"/>
              </a:lnSpc>
            </a:pPr>
            <a:r>
              <a:rPr lang="en-US" sz="2000" dirty="0" smtClean="0">
                <a:latin typeface="+mj-lt"/>
                <a:cs typeface="Times New Roman" pitchFamily="18" charset="0"/>
              </a:rPr>
              <a:t>Uribelarrea M, Below FE, Moose SP (2004) Grain composition and productivity of maize hybrids derived from the Illinois protein strains in response to variable nitrogen supply. Crop </a:t>
            </a:r>
            <a:r>
              <a:rPr lang="en-US" sz="2000" dirty="0" err="1" smtClean="0">
                <a:latin typeface="+mj-lt"/>
                <a:cs typeface="Times New Roman" pitchFamily="18" charset="0"/>
              </a:rPr>
              <a:t>Sci</a:t>
            </a:r>
            <a:r>
              <a:rPr lang="en-US" sz="2000" dirty="0" smtClean="0">
                <a:latin typeface="+mj-lt"/>
                <a:cs typeface="Times New Roman" pitchFamily="18" charset="0"/>
              </a:rPr>
              <a:t> 44:1593-1600</a:t>
            </a:r>
          </a:p>
          <a:p>
            <a:pPr>
              <a:lnSpc>
                <a:spcPct val="150000"/>
              </a:lnSpc>
            </a:pPr>
            <a:r>
              <a:rPr lang="en-US" sz="2000" dirty="0" smtClean="0">
                <a:latin typeface="+mj-lt"/>
                <a:cs typeface="Times New Roman" pitchFamily="18" charset="0"/>
              </a:rPr>
              <a:t>Tuberosa R, Salvi S (2007) From QTLs to genes controlling root traits in maize. In: Spiertz JHJ, Struik PC, Van </a:t>
            </a:r>
            <a:r>
              <a:rPr lang="en-US" sz="2000" dirty="0" err="1" smtClean="0">
                <a:latin typeface="+mj-lt"/>
                <a:cs typeface="Times New Roman" pitchFamily="18" charset="0"/>
              </a:rPr>
              <a:t>Laar</a:t>
            </a:r>
            <a:r>
              <a:rPr lang="en-US" sz="2000" dirty="0" smtClean="0">
                <a:latin typeface="+mj-lt"/>
                <a:cs typeface="Times New Roman" pitchFamily="18" charset="0"/>
              </a:rPr>
              <a:t> HH (</a:t>
            </a:r>
            <a:r>
              <a:rPr lang="en-US" sz="2000" dirty="0" err="1" smtClean="0">
                <a:latin typeface="+mj-lt"/>
                <a:cs typeface="Times New Roman" pitchFamily="18" charset="0"/>
              </a:rPr>
              <a:t>eds</a:t>
            </a:r>
            <a:r>
              <a:rPr lang="en-US" sz="2000" dirty="0" smtClean="0">
                <a:latin typeface="+mj-lt"/>
                <a:cs typeface="Times New Roman" pitchFamily="18" charset="0"/>
              </a:rPr>
              <a:t>) Scale and complexity in plant systems research: gene–plant–crop relations. Springer, pp 13–22</a:t>
            </a:r>
          </a:p>
          <a:p>
            <a:pPr>
              <a:lnSpc>
                <a:spcPct val="150000"/>
              </a:lnSpc>
            </a:pPr>
            <a:r>
              <a:rPr lang="en-US" sz="2000" dirty="0" smtClean="0">
                <a:latin typeface="+mj-lt"/>
                <a:cs typeface="Times New Roman" pitchFamily="18" charset="0"/>
              </a:rPr>
              <a:t>Woll K, </a:t>
            </a:r>
            <a:r>
              <a:rPr lang="en-US" sz="2000" dirty="0" err="1" smtClean="0">
                <a:latin typeface="+mj-lt"/>
                <a:cs typeface="Times New Roman" pitchFamily="18" charset="0"/>
              </a:rPr>
              <a:t>Borsuk</a:t>
            </a:r>
            <a:r>
              <a:rPr lang="en-US" sz="2000" dirty="0" smtClean="0">
                <a:latin typeface="+mj-lt"/>
                <a:cs typeface="Times New Roman" pitchFamily="18" charset="0"/>
              </a:rPr>
              <a:t> L, Stransky H, Nettleton D, Schnable PS, Hochholdinger F (2005) Isolation, characterization and pericycle specific transcriptome analyses of the novel maize (</a:t>
            </a:r>
            <a:r>
              <a:rPr lang="en-US" sz="2000" i="1" dirty="0" smtClean="0">
                <a:latin typeface="+mj-lt"/>
                <a:cs typeface="Times New Roman" pitchFamily="18" charset="0"/>
              </a:rPr>
              <a:t>Zea mays </a:t>
            </a:r>
            <a:r>
              <a:rPr lang="en-US" sz="2000" dirty="0" smtClean="0">
                <a:latin typeface="+mj-lt"/>
                <a:cs typeface="Times New Roman" pitchFamily="18" charset="0"/>
              </a:rPr>
              <a:t>L.) lateral and seminal root initiation mutant rum1. Plant Physiol 139:1255-1267</a:t>
            </a:r>
          </a:p>
          <a:p>
            <a:pPr>
              <a:lnSpc>
                <a:spcPct val="150000"/>
              </a:lnSpc>
            </a:pPr>
            <a:r>
              <a:rPr lang="en-US" sz="2000" dirty="0" smtClean="0">
                <a:latin typeface="+mj-lt"/>
                <a:cs typeface="Times New Roman" pitchFamily="18" charset="0"/>
              </a:rPr>
              <a:t>Zhang F, Mi G, Liu J (1997) The improvement and application of maize in N efficiency. J Agric Biotech 2:112–117</a:t>
            </a:r>
          </a:p>
          <a:p>
            <a:pPr>
              <a:lnSpc>
                <a:spcPct val="150000"/>
              </a:lnSpc>
            </a:pPr>
            <a:endParaRPr lang="en-US" sz="2000" dirty="0" smtClean="0">
              <a:latin typeface="+mj-lt"/>
              <a:cs typeface="Times New Roman" pitchFamily="18" charset="0"/>
            </a:endParaRPr>
          </a:p>
          <a:p>
            <a:endParaRPr lang="en-US" sz="2000" b="1" dirty="0" smtClean="0">
              <a:latin typeface="+mj-lt"/>
              <a:cs typeface="Times New Roman" pitchFamily="18" charset="0"/>
            </a:endParaRPr>
          </a:p>
          <a:p>
            <a:endParaRPr lang="en-US" sz="2000" dirty="0">
              <a:latin typeface="+mj-lt"/>
              <a:cs typeface="Times New Roman" pitchFamily="18" charset="0"/>
            </a:endParaRPr>
          </a:p>
        </p:txBody>
      </p:sp>
      <p:sp>
        <p:nvSpPr>
          <p:cNvPr id="70" name="TextBox 69"/>
          <p:cNvSpPr txBox="1"/>
          <p:nvPr/>
        </p:nvSpPr>
        <p:spPr>
          <a:xfrm>
            <a:off x="27660600" y="31039981"/>
            <a:ext cx="11734800" cy="3554819"/>
          </a:xfrm>
          <a:prstGeom prst="rect">
            <a:avLst/>
          </a:prstGeom>
          <a:noFill/>
        </p:spPr>
        <p:txBody>
          <a:bodyPr wrap="square" rtlCol="0">
            <a:spAutoFit/>
          </a:bodyPr>
          <a:lstStyle/>
          <a:p>
            <a:pPr>
              <a:lnSpc>
                <a:spcPct val="150000"/>
              </a:lnSpc>
            </a:pPr>
            <a:r>
              <a:rPr lang="en-US" sz="4000" b="1" dirty="0" smtClean="0">
                <a:latin typeface="+mj-lt"/>
                <a:cs typeface="Times New Roman" pitchFamily="18" charset="0"/>
              </a:rPr>
              <a:t>Acknowledgments</a:t>
            </a:r>
          </a:p>
          <a:p>
            <a:pPr>
              <a:lnSpc>
                <a:spcPct val="150000"/>
              </a:lnSpc>
            </a:pPr>
            <a:r>
              <a:rPr lang="en-US" sz="3000" dirty="0" smtClean="0">
                <a:latin typeface="+mj-lt"/>
                <a:cs typeface="Times New Roman" pitchFamily="18" charset="0"/>
              </a:rPr>
              <a:t>This  work was funded by USDA's National Institute of Food and Agriculture (project number: IOW05180) and  RF Baker Center for Plant Breeding.</a:t>
            </a:r>
          </a:p>
          <a:p>
            <a:endParaRPr lang="en-US" sz="3000" dirty="0">
              <a:latin typeface="Times New Roman" pitchFamily="18" charset="0"/>
              <a:cs typeface="Times New Roman" pitchFamily="18" charset="0"/>
            </a:endParaRPr>
          </a:p>
        </p:txBody>
      </p:sp>
      <p:grpSp>
        <p:nvGrpSpPr>
          <p:cNvPr id="94" name="Group 93"/>
          <p:cNvGrpSpPr/>
          <p:nvPr/>
        </p:nvGrpSpPr>
        <p:grpSpPr>
          <a:xfrm>
            <a:off x="762000" y="34937580"/>
            <a:ext cx="11506200" cy="4686420"/>
            <a:chOff x="762000" y="34347090"/>
            <a:chExt cx="11506200" cy="4686420"/>
          </a:xfrm>
        </p:grpSpPr>
        <p:grpSp>
          <p:nvGrpSpPr>
            <p:cNvPr id="73" name="Group 72"/>
            <p:cNvGrpSpPr/>
            <p:nvPr/>
          </p:nvGrpSpPr>
          <p:grpSpPr>
            <a:xfrm>
              <a:off x="762000" y="34347090"/>
              <a:ext cx="11506200" cy="4667310"/>
              <a:chOff x="762000" y="34499490"/>
              <a:chExt cx="11506200" cy="4667310"/>
            </a:xfrm>
          </p:grpSpPr>
          <p:grpSp>
            <p:nvGrpSpPr>
              <p:cNvPr id="63" name="Group 62"/>
              <p:cNvGrpSpPr/>
              <p:nvPr/>
            </p:nvGrpSpPr>
            <p:grpSpPr>
              <a:xfrm>
                <a:off x="762000" y="34899600"/>
                <a:ext cx="11506200" cy="4267200"/>
                <a:chOff x="19202400" y="33147000"/>
                <a:chExt cx="11506200" cy="4267200"/>
              </a:xfrm>
            </p:grpSpPr>
            <p:grpSp>
              <p:nvGrpSpPr>
                <p:cNvPr id="43" name="Group 42"/>
                <p:cNvGrpSpPr/>
                <p:nvPr/>
              </p:nvGrpSpPr>
              <p:grpSpPr>
                <a:xfrm>
                  <a:off x="19202400" y="33147000"/>
                  <a:ext cx="5410199" cy="4267200"/>
                  <a:chOff x="1" y="0"/>
                  <a:chExt cx="5410199" cy="4267200"/>
                </a:xfrm>
              </p:grpSpPr>
              <p:pic>
                <p:nvPicPr>
                  <p:cNvPr id="44" name="Picture 43" descr="C:\Users\nbharath\AppData\Local\Microsoft\Windows\Temporary Internet Files\Content.Word\P1030932-LN-PHZ51.jpg"/>
                  <p:cNvPicPr/>
                  <p:nvPr/>
                </p:nvPicPr>
                <p:blipFill>
                  <a:blip r:embed="rId13" cstate="print"/>
                  <a:srcRect/>
                  <a:stretch>
                    <a:fillRect/>
                  </a:stretch>
                </p:blipFill>
                <p:spPr bwMode="auto">
                  <a:xfrm>
                    <a:off x="1" y="0"/>
                    <a:ext cx="1752600" cy="4267200"/>
                  </a:xfrm>
                  <a:prstGeom prst="rect">
                    <a:avLst/>
                  </a:prstGeom>
                  <a:noFill/>
                  <a:ln w="9525">
                    <a:noFill/>
                    <a:miter lim="800000"/>
                    <a:headEnd/>
                    <a:tailEnd/>
                  </a:ln>
                </p:spPr>
              </p:pic>
              <p:pic>
                <p:nvPicPr>
                  <p:cNvPr id="45" name="Picture 44" descr="C:\Users\nbharath\AppData\Local\Microsoft\Windows\Temporary Internet Files\Content.Word\P1030955-LN-MO17.jpg"/>
                  <p:cNvPicPr/>
                  <p:nvPr/>
                </p:nvPicPr>
                <p:blipFill>
                  <a:blip r:embed="rId14" cstate="print"/>
                  <a:srcRect/>
                  <a:stretch>
                    <a:fillRect/>
                  </a:stretch>
                </p:blipFill>
                <p:spPr bwMode="auto">
                  <a:xfrm>
                    <a:off x="3657601" y="0"/>
                    <a:ext cx="1752599" cy="4267200"/>
                  </a:xfrm>
                  <a:prstGeom prst="rect">
                    <a:avLst/>
                  </a:prstGeom>
                  <a:noFill/>
                  <a:ln w="9525">
                    <a:noFill/>
                    <a:miter lim="800000"/>
                    <a:headEnd/>
                    <a:tailEnd/>
                  </a:ln>
                </p:spPr>
              </p:pic>
              <p:pic>
                <p:nvPicPr>
                  <p:cNvPr id="46" name="Picture 3"/>
                  <p:cNvPicPr>
                    <a:picLocks noChangeAspect="1" noChangeArrowheads="1"/>
                  </p:cNvPicPr>
                  <p:nvPr/>
                </p:nvPicPr>
                <p:blipFill>
                  <a:blip r:embed="rId15" cstate="print"/>
                  <a:srcRect/>
                  <a:stretch>
                    <a:fillRect/>
                  </a:stretch>
                </p:blipFill>
                <p:spPr bwMode="auto">
                  <a:xfrm>
                    <a:off x="1828800" y="0"/>
                    <a:ext cx="1752600" cy="4267200"/>
                  </a:xfrm>
                  <a:prstGeom prst="rect">
                    <a:avLst/>
                  </a:prstGeom>
                  <a:noFill/>
                  <a:ln w="9525">
                    <a:noFill/>
                    <a:miter lim="800000"/>
                    <a:headEnd/>
                    <a:tailEnd/>
                  </a:ln>
                  <a:effectLst/>
                </p:spPr>
              </p:pic>
            </p:grpSp>
            <p:grpSp>
              <p:nvGrpSpPr>
                <p:cNvPr id="47" name="Group 46"/>
                <p:cNvGrpSpPr/>
                <p:nvPr/>
              </p:nvGrpSpPr>
              <p:grpSpPr>
                <a:xfrm>
                  <a:off x="25298400" y="33147000"/>
                  <a:ext cx="5410200" cy="4267200"/>
                  <a:chOff x="-76200" y="0"/>
                  <a:chExt cx="5410200" cy="4267200"/>
                </a:xfrm>
              </p:grpSpPr>
              <p:pic>
                <p:nvPicPr>
                  <p:cNvPr id="49" name="Picture 4"/>
                  <p:cNvPicPr>
                    <a:picLocks noChangeAspect="1" noChangeArrowheads="1"/>
                  </p:cNvPicPr>
                  <p:nvPr/>
                </p:nvPicPr>
                <p:blipFill>
                  <a:blip r:embed="rId16" cstate="print"/>
                  <a:srcRect/>
                  <a:stretch>
                    <a:fillRect/>
                  </a:stretch>
                </p:blipFill>
                <p:spPr bwMode="auto">
                  <a:xfrm>
                    <a:off x="-76200" y="0"/>
                    <a:ext cx="1752599" cy="4267200"/>
                  </a:xfrm>
                  <a:prstGeom prst="rect">
                    <a:avLst/>
                  </a:prstGeom>
                  <a:noFill/>
                  <a:ln w="9525">
                    <a:noFill/>
                    <a:miter lim="800000"/>
                    <a:headEnd/>
                    <a:tailEnd/>
                  </a:ln>
                  <a:effectLst/>
                </p:spPr>
              </p:pic>
              <p:pic>
                <p:nvPicPr>
                  <p:cNvPr id="51" name="Picture 3"/>
                  <p:cNvPicPr>
                    <a:picLocks noChangeAspect="1" noChangeArrowheads="1"/>
                  </p:cNvPicPr>
                  <p:nvPr/>
                </p:nvPicPr>
                <p:blipFill>
                  <a:blip r:embed="rId17" cstate="print"/>
                  <a:srcRect/>
                  <a:stretch>
                    <a:fillRect/>
                  </a:stretch>
                </p:blipFill>
                <p:spPr bwMode="auto">
                  <a:xfrm>
                    <a:off x="3581400" y="0"/>
                    <a:ext cx="1752600" cy="4267199"/>
                  </a:xfrm>
                  <a:prstGeom prst="rect">
                    <a:avLst/>
                  </a:prstGeom>
                  <a:noFill/>
                  <a:ln w="9525">
                    <a:noFill/>
                    <a:miter lim="800000"/>
                    <a:headEnd/>
                    <a:tailEnd/>
                  </a:ln>
                  <a:effectLst/>
                </p:spPr>
              </p:pic>
              <p:pic>
                <p:nvPicPr>
                  <p:cNvPr id="52" name="Picture 4"/>
                  <p:cNvPicPr>
                    <a:picLocks noChangeAspect="1" noChangeArrowheads="1"/>
                  </p:cNvPicPr>
                  <p:nvPr/>
                </p:nvPicPr>
                <p:blipFill>
                  <a:blip r:embed="rId18" cstate="print"/>
                  <a:srcRect/>
                  <a:stretch>
                    <a:fillRect/>
                  </a:stretch>
                </p:blipFill>
                <p:spPr bwMode="auto">
                  <a:xfrm>
                    <a:off x="1752600" y="0"/>
                    <a:ext cx="1752600" cy="4267199"/>
                  </a:xfrm>
                  <a:prstGeom prst="rect">
                    <a:avLst/>
                  </a:prstGeom>
                  <a:noFill/>
                  <a:ln w="9525">
                    <a:noFill/>
                    <a:miter lim="800000"/>
                    <a:headEnd/>
                    <a:tailEnd/>
                  </a:ln>
                  <a:effectLst/>
                </p:spPr>
              </p:pic>
            </p:grpSp>
          </p:grpSp>
          <p:sp>
            <p:nvSpPr>
              <p:cNvPr id="71" name="TextBox 70"/>
              <p:cNvSpPr txBox="1"/>
              <p:nvPr/>
            </p:nvSpPr>
            <p:spPr>
              <a:xfrm>
                <a:off x="7543800" y="3449949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High N</a:t>
                </a:r>
                <a:endParaRPr lang="en-US" sz="2000" b="1" dirty="0">
                  <a:latin typeface="+mj-lt"/>
                  <a:cs typeface="Times New Roman" pitchFamily="18" charset="0"/>
                </a:endParaRPr>
              </a:p>
            </p:txBody>
          </p:sp>
          <p:sp>
            <p:nvSpPr>
              <p:cNvPr id="72" name="TextBox 71"/>
              <p:cNvSpPr txBox="1"/>
              <p:nvPr/>
            </p:nvSpPr>
            <p:spPr>
              <a:xfrm>
                <a:off x="1295400" y="3449949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Low N</a:t>
                </a:r>
                <a:endParaRPr lang="en-US" sz="2000" b="1" dirty="0">
                  <a:latin typeface="+mj-lt"/>
                  <a:cs typeface="Times New Roman" pitchFamily="18" charset="0"/>
                </a:endParaRPr>
              </a:p>
            </p:txBody>
          </p:sp>
        </p:grpSp>
        <p:sp>
          <p:nvSpPr>
            <p:cNvPr id="74" name="TextBox 73"/>
            <p:cNvSpPr txBox="1"/>
            <p:nvPr/>
          </p:nvSpPr>
          <p:spPr>
            <a:xfrm>
              <a:off x="1524000" y="386334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PHZ51</a:t>
              </a:r>
              <a:endParaRPr lang="en-US" sz="2000" b="1" dirty="0">
                <a:solidFill>
                  <a:schemeClr val="bg1"/>
                </a:solidFill>
                <a:latin typeface="+mj-lt"/>
                <a:cs typeface="Times New Roman" pitchFamily="18" charset="0"/>
              </a:endParaRPr>
            </a:p>
          </p:txBody>
        </p:sp>
        <p:sp>
          <p:nvSpPr>
            <p:cNvPr id="75" name="TextBox 74"/>
            <p:cNvSpPr txBox="1"/>
            <p:nvPr/>
          </p:nvSpPr>
          <p:spPr>
            <a:xfrm>
              <a:off x="7620000" y="386334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PHZ51</a:t>
              </a:r>
              <a:endParaRPr lang="en-US" sz="2000" b="1" dirty="0">
                <a:solidFill>
                  <a:schemeClr val="bg1"/>
                </a:solidFill>
                <a:latin typeface="+mj-lt"/>
                <a:cs typeface="Times New Roman" pitchFamily="18" charset="0"/>
              </a:endParaRPr>
            </a:p>
          </p:txBody>
        </p:sp>
        <p:sp>
          <p:nvSpPr>
            <p:cNvPr id="76" name="TextBox 75"/>
            <p:cNvSpPr txBox="1"/>
            <p:nvPr/>
          </p:nvSpPr>
          <p:spPr>
            <a:xfrm>
              <a:off x="2590800" y="38633400"/>
              <a:ext cx="6858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B73</a:t>
              </a:r>
              <a:endParaRPr lang="en-US" sz="2000" b="1" dirty="0">
                <a:solidFill>
                  <a:schemeClr val="bg1"/>
                </a:solidFill>
                <a:latin typeface="+mj-lt"/>
                <a:cs typeface="Times New Roman" pitchFamily="18" charset="0"/>
              </a:endParaRPr>
            </a:p>
          </p:txBody>
        </p:sp>
        <p:sp>
          <p:nvSpPr>
            <p:cNvPr id="77" name="TextBox 76"/>
            <p:cNvSpPr txBox="1"/>
            <p:nvPr/>
          </p:nvSpPr>
          <p:spPr>
            <a:xfrm>
              <a:off x="10515600" y="38633400"/>
              <a:ext cx="8382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Mo17</a:t>
              </a:r>
              <a:endParaRPr lang="en-US" sz="2000" b="1" dirty="0">
                <a:solidFill>
                  <a:schemeClr val="bg1"/>
                </a:solidFill>
                <a:latin typeface="+mj-lt"/>
                <a:cs typeface="Times New Roman" pitchFamily="18" charset="0"/>
              </a:endParaRPr>
            </a:p>
          </p:txBody>
        </p:sp>
        <p:sp>
          <p:nvSpPr>
            <p:cNvPr id="78" name="TextBox 77"/>
            <p:cNvSpPr txBox="1"/>
            <p:nvPr/>
          </p:nvSpPr>
          <p:spPr>
            <a:xfrm>
              <a:off x="4419600" y="38633400"/>
              <a:ext cx="9144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Mo17</a:t>
              </a:r>
              <a:endParaRPr lang="en-US" sz="2000" b="1" dirty="0">
                <a:solidFill>
                  <a:schemeClr val="bg1"/>
                </a:solidFill>
                <a:latin typeface="+mj-lt"/>
                <a:cs typeface="Times New Roman" pitchFamily="18" charset="0"/>
              </a:endParaRPr>
            </a:p>
          </p:txBody>
        </p:sp>
        <p:sp>
          <p:nvSpPr>
            <p:cNvPr id="79" name="TextBox 78"/>
            <p:cNvSpPr txBox="1"/>
            <p:nvPr/>
          </p:nvSpPr>
          <p:spPr>
            <a:xfrm>
              <a:off x="8686800" y="38633400"/>
              <a:ext cx="6858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B73</a:t>
              </a:r>
              <a:endParaRPr lang="en-US" sz="2000" b="1" dirty="0">
                <a:solidFill>
                  <a:schemeClr val="bg1"/>
                </a:solidFill>
                <a:latin typeface="+mj-lt"/>
                <a:cs typeface="Times New Roman" pitchFamily="18" charset="0"/>
              </a:endParaRPr>
            </a:p>
          </p:txBody>
        </p:sp>
      </p:grpSp>
      <p:grpSp>
        <p:nvGrpSpPr>
          <p:cNvPr id="106" name="Group 105"/>
          <p:cNvGrpSpPr/>
          <p:nvPr/>
        </p:nvGrpSpPr>
        <p:grpSpPr>
          <a:xfrm>
            <a:off x="16306800" y="34937580"/>
            <a:ext cx="8458200" cy="4686420"/>
            <a:chOff x="16306800" y="34423290"/>
            <a:chExt cx="8458200" cy="4686420"/>
          </a:xfrm>
        </p:grpSpPr>
        <p:grpSp>
          <p:nvGrpSpPr>
            <p:cNvPr id="101" name="Group 100"/>
            <p:cNvGrpSpPr/>
            <p:nvPr/>
          </p:nvGrpSpPr>
          <p:grpSpPr>
            <a:xfrm>
              <a:off x="16306800" y="34423290"/>
              <a:ext cx="8458200" cy="4667310"/>
              <a:chOff x="16306800" y="34423290"/>
              <a:chExt cx="8458200" cy="4667310"/>
            </a:xfrm>
          </p:grpSpPr>
          <p:grpSp>
            <p:nvGrpSpPr>
              <p:cNvPr id="53" name="Group 52"/>
              <p:cNvGrpSpPr/>
              <p:nvPr/>
            </p:nvGrpSpPr>
            <p:grpSpPr>
              <a:xfrm>
                <a:off x="16687800" y="34823400"/>
                <a:ext cx="7772400" cy="4267200"/>
                <a:chOff x="0" y="0"/>
                <a:chExt cx="7772400" cy="4267200"/>
              </a:xfrm>
            </p:grpSpPr>
            <p:pic>
              <p:nvPicPr>
                <p:cNvPr id="54" name="Picture 3"/>
                <p:cNvPicPr>
                  <a:picLocks noChangeAspect="1" noChangeArrowheads="1"/>
                </p:cNvPicPr>
                <p:nvPr/>
              </p:nvPicPr>
              <p:blipFill>
                <a:blip r:embed="rId19" cstate="print"/>
                <a:srcRect/>
                <a:stretch>
                  <a:fillRect/>
                </a:stretch>
              </p:blipFill>
              <p:spPr bwMode="auto">
                <a:xfrm>
                  <a:off x="6019801" y="0"/>
                  <a:ext cx="1752599" cy="4267200"/>
                </a:xfrm>
                <a:prstGeom prst="rect">
                  <a:avLst/>
                </a:prstGeom>
                <a:noFill/>
                <a:ln w="9525">
                  <a:noFill/>
                  <a:miter lim="800000"/>
                  <a:headEnd/>
                  <a:tailEnd/>
                </a:ln>
                <a:effectLst/>
              </p:spPr>
            </p:pic>
            <p:pic>
              <p:nvPicPr>
                <p:cNvPr id="55" name="Picture 54" descr="C:\Users\nbharath\AppData\Local\Microsoft\Windows\Temporary Internet Files\Content.Word\P1030932-LN-PHZ51.jpg"/>
                <p:cNvPicPr/>
                <p:nvPr/>
              </p:nvPicPr>
              <p:blipFill>
                <a:blip r:embed="rId13" cstate="print"/>
                <a:srcRect/>
                <a:stretch>
                  <a:fillRect/>
                </a:stretch>
              </p:blipFill>
              <p:spPr bwMode="auto">
                <a:xfrm>
                  <a:off x="0" y="0"/>
                  <a:ext cx="1752600" cy="4267200"/>
                </a:xfrm>
                <a:prstGeom prst="rect">
                  <a:avLst/>
                </a:prstGeom>
                <a:noFill/>
                <a:ln w="9525">
                  <a:noFill/>
                  <a:miter lim="800000"/>
                  <a:headEnd/>
                  <a:tailEnd/>
                </a:ln>
              </p:spPr>
            </p:pic>
            <p:pic>
              <p:nvPicPr>
                <p:cNvPr id="56" name="Picture 2"/>
                <p:cNvPicPr>
                  <a:picLocks noChangeAspect="1" noChangeArrowheads="1"/>
                </p:cNvPicPr>
                <p:nvPr/>
              </p:nvPicPr>
              <p:blipFill>
                <a:blip r:embed="rId20" cstate="print"/>
                <a:srcRect/>
                <a:stretch>
                  <a:fillRect/>
                </a:stretch>
              </p:blipFill>
              <p:spPr bwMode="auto">
                <a:xfrm>
                  <a:off x="1828801" y="0"/>
                  <a:ext cx="1752599" cy="4267199"/>
                </a:xfrm>
                <a:prstGeom prst="rect">
                  <a:avLst/>
                </a:prstGeom>
                <a:noFill/>
                <a:ln w="9525">
                  <a:noFill/>
                  <a:miter lim="800000"/>
                  <a:headEnd/>
                  <a:tailEnd/>
                </a:ln>
                <a:effectLst/>
              </p:spPr>
            </p:pic>
            <p:pic>
              <p:nvPicPr>
                <p:cNvPr id="57" name="Picture 4"/>
                <p:cNvPicPr>
                  <a:picLocks noChangeAspect="1" noChangeArrowheads="1"/>
                </p:cNvPicPr>
                <p:nvPr/>
              </p:nvPicPr>
              <p:blipFill>
                <a:blip r:embed="rId21" cstate="print"/>
                <a:srcRect/>
                <a:stretch>
                  <a:fillRect/>
                </a:stretch>
              </p:blipFill>
              <p:spPr bwMode="auto">
                <a:xfrm>
                  <a:off x="4191000" y="0"/>
                  <a:ext cx="1752599" cy="4267199"/>
                </a:xfrm>
                <a:prstGeom prst="rect">
                  <a:avLst/>
                </a:prstGeom>
                <a:noFill/>
                <a:ln w="9525">
                  <a:noFill/>
                  <a:miter lim="800000"/>
                  <a:headEnd/>
                  <a:tailEnd/>
                </a:ln>
                <a:effectLst/>
              </p:spPr>
            </p:pic>
          </p:grpSp>
          <p:sp>
            <p:nvSpPr>
              <p:cNvPr id="95" name="TextBox 94"/>
              <p:cNvSpPr txBox="1"/>
              <p:nvPr/>
            </p:nvSpPr>
            <p:spPr>
              <a:xfrm>
                <a:off x="16306800" y="3442329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Low N</a:t>
                </a:r>
                <a:endParaRPr lang="en-US" sz="2000" b="1" dirty="0">
                  <a:latin typeface="+mj-lt"/>
                  <a:cs typeface="Times New Roman" pitchFamily="18" charset="0"/>
                </a:endParaRPr>
              </a:p>
            </p:txBody>
          </p:sp>
          <p:sp>
            <p:nvSpPr>
              <p:cNvPr id="96" name="TextBox 95"/>
              <p:cNvSpPr txBox="1"/>
              <p:nvPr/>
            </p:nvSpPr>
            <p:spPr>
              <a:xfrm>
                <a:off x="20497800" y="3442329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High N</a:t>
                </a:r>
                <a:endParaRPr lang="en-US" sz="2000" b="1" dirty="0">
                  <a:latin typeface="+mj-lt"/>
                  <a:cs typeface="Times New Roman" pitchFamily="18" charset="0"/>
                </a:endParaRPr>
              </a:p>
            </p:txBody>
          </p:sp>
        </p:grpSp>
        <p:sp>
          <p:nvSpPr>
            <p:cNvPr id="97" name="TextBox 96"/>
            <p:cNvSpPr txBox="1"/>
            <p:nvPr/>
          </p:nvSpPr>
          <p:spPr>
            <a:xfrm>
              <a:off x="21640800" y="387096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PHZ51</a:t>
              </a:r>
              <a:endParaRPr lang="en-US" sz="2000" b="1" dirty="0">
                <a:solidFill>
                  <a:schemeClr val="bg1"/>
                </a:solidFill>
                <a:latin typeface="+mj-lt"/>
                <a:cs typeface="Times New Roman" pitchFamily="18" charset="0"/>
              </a:endParaRPr>
            </a:p>
          </p:txBody>
        </p:sp>
        <p:sp>
          <p:nvSpPr>
            <p:cNvPr id="98" name="TextBox 97"/>
            <p:cNvSpPr txBox="1"/>
            <p:nvPr/>
          </p:nvSpPr>
          <p:spPr>
            <a:xfrm>
              <a:off x="17449800" y="387096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PHZ51</a:t>
              </a:r>
              <a:endParaRPr lang="en-US" sz="2000" b="1" dirty="0">
                <a:solidFill>
                  <a:schemeClr val="bg1"/>
                </a:solidFill>
                <a:latin typeface="+mj-lt"/>
                <a:cs typeface="Times New Roman" pitchFamily="18" charset="0"/>
              </a:endParaRPr>
            </a:p>
          </p:txBody>
        </p:sp>
        <p:sp>
          <p:nvSpPr>
            <p:cNvPr id="99" name="TextBox 98"/>
            <p:cNvSpPr txBox="1"/>
            <p:nvPr/>
          </p:nvSpPr>
          <p:spPr>
            <a:xfrm>
              <a:off x="23393400" y="38709600"/>
              <a:ext cx="10668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PHR36</a:t>
              </a:r>
              <a:endParaRPr lang="en-US" sz="2000" b="1" dirty="0">
                <a:solidFill>
                  <a:schemeClr val="bg1"/>
                </a:solidFill>
                <a:latin typeface="+mj-lt"/>
                <a:cs typeface="Times New Roman" pitchFamily="18" charset="0"/>
              </a:endParaRPr>
            </a:p>
          </p:txBody>
        </p:sp>
        <p:sp>
          <p:nvSpPr>
            <p:cNvPr id="100" name="TextBox 99"/>
            <p:cNvSpPr txBox="1"/>
            <p:nvPr/>
          </p:nvSpPr>
          <p:spPr>
            <a:xfrm>
              <a:off x="19202400" y="38709600"/>
              <a:ext cx="11430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PHR36</a:t>
              </a:r>
              <a:endParaRPr lang="en-US" sz="2000" b="1" dirty="0">
                <a:solidFill>
                  <a:schemeClr val="bg1"/>
                </a:solidFill>
                <a:latin typeface="+mj-lt"/>
                <a:cs typeface="Times New Roman" pitchFamily="18" charset="0"/>
              </a:endParaRPr>
            </a:p>
          </p:txBody>
        </p:sp>
      </p:grpSp>
      <p:sp>
        <p:nvSpPr>
          <p:cNvPr id="104" name="TextBox 103"/>
          <p:cNvSpPr txBox="1"/>
          <p:nvPr/>
        </p:nvSpPr>
        <p:spPr>
          <a:xfrm>
            <a:off x="29870400" y="668649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Low N</a:t>
            </a:r>
            <a:endParaRPr lang="en-US" sz="2000" b="1" dirty="0">
              <a:latin typeface="+mj-lt"/>
              <a:cs typeface="Times New Roman" pitchFamily="18" charset="0"/>
            </a:endParaRPr>
          </a:p>
        </p:txBody>
      </p:sp>
      <p:sp>
        <p:nvSpPr>
          <p:cNvPr id="105" name="TextBox 104"/>
          <p:cNvSpPr txBox="1"/>
          <p:nvPr/>
        </p:nvSpPr>
        <p:spPr>
          <a:xfrm>
            <a:off x="34061400" y="6705600"/>
            <a:ext cx="4267200" cy="400110"/>
          </a:xfrm>
          <a:prstGeom prst="rect">
            <a:avLst/>
          </a:prstGeom>
          <a:noFill/>
        </p:spPr>
        <p:txBody>
          <a:bodyPr wrap="square" rtlCol="0">
            <a:spAutoFit/>
          </a:bodyPr>
          <a:lstStyle/>
          <a:p>
            <a:pPr algn="ctr"/>
            <a:r>
              <a:rPr lang="en-US" sz="2000" b="1" dirty="0" smtClean="0">
                <a:latin typeface="+mj-lt"/>
                <a:cs typeface="Times New Roman" pitchFamily="18" charset="0"/>
              </a:rPr>
              <a:t>Under High N</a:t>
            </a:r>
            <a:endParaRPr lang="en-US" sz="2000" b="1" dirty="0">
              <a:latin typeface="+mj-lt"/>
              <a:cs typeface="Times New Roman" pitchFamily="18" charset="0"/>
            </a:endParaRPr>
          </a:p>
        </p:txBody>
      </p:sp>
      <p:sp>
        <p:nvSpPr>
          <p:cNvPr id="107" name="TextBox 106"/>
          <p:cNvSpPr txBox="1"/>
          <p:nvPr/>
        </p:nvSpPr>
        <p:spPr>
          <a:xfrm>
            <a:off x="31089600" y="109728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HP301</a:t>
            </a:r>
            <a:endParaRPr lang="en-US" sz="2000" b="1" dirty="0">
              <a:solidFill>
                <a:schemeClr val="bg1"/>
              </a:solidFill>
              <a:latin typeface="+mj-lt"/>
              <a:cs typeface="Times New Roman" pitchFamily="18" charset="0"/>
            </a:endParaRPr>
          </a:p>
        </p:txBody>
      </p:sp>
      <p:sp>
        <p:nvSpPr>
          <p:cNvPr id="108" name="TextBox 107"/>
          <p:cNvSpPr txBox="1"/>
          <p:nvPr/>
        </p:nvSpPr>
        <p:spPr>
          <a:xfrm>
            <a:off x="35204400" y="109728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HP301</a:t>
            </a:r>
            <a:endParaRPr lang="en-US" sz="2000" b="1" dirty="0">
              <a:solidFill>
                <a:schemeClr val="bg1"/>
              </a:solidFill>
              <a:latin typeface="+mj-lt"/>
              <a:cs typeface="Times New Roman" pitchFamily="18" charset="0"/>
            </a:endParaRPr>
          </a:p>
        </p:txBody>
      </p:sp>
      <p:sp>
        <p:nvSpPr>
          <p:cNvPr id="109" name="TextBox 108"/>
          <p:cNvSpPr txBox="1"/>
          <p:nvPr/>
        </p:nvSpPr>
        <p:spPr>
          <a:xfrm>
            <a:off x="37261800" y="109728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FR19</a:t>
            </a:r>
            <a:endParaRPr lang="en-US" sz="2000" b="1" dirty="0">
              <a:solidFill>
                <a:schemeClr val="bg1"/>
              </a:solidFill>
              <a:latin typeface="+mj-lt"/>
              <a:cs typeface="Times New Roman" pitchFamily="18" charset="0"/>
            </a:endParaRPr>
          </a:p>
        </p:txBody>
      </p:sp>
      <p:sp>
        <p:nvSpPr>
          <p:cNvPr id="110" name="TextBox 109"/>
          <p:cNvSpPr txBox="1"/>
          <p:nvPr/>
        </p:nvSpPr>
        <p:spPr>
          <a:xfrm>
            <a:off x="33070800" y="10972800"/>
            <a:ext cx="990600" cy="400110"/>
          </a:xfrm>
          <a:prstGeom prst="rect">
            <a:avLst/>
          </a:prstGeom>
          <a:noFill/>
        </p:spPr>
        <p:txBody>
          <a:bodyPr wrap="square" rtlCol="0">
            <a:spAutoFit/>
          </a:bodyPr>
          <a:lstStyle/>
          <a:p>
            <a:r>
              <a:rPr lang="en-US" sz="2000" b="1" dirty="0" smtClean="0">
                <a:solidFill>
                  <a:schemeClr val="bg1"/>
                </a:solidFill>
                <a:latin typeface="+mj-lt"/>
                <a:cs typeface="Times New Roman" pitchFamily="18" charset="0"/>
              </a:rPr>
              <a:t>FR19</a:t>
            </a:r>
            <a:endParaRPr lang="en-US" sz="2000" b="1" dirty="0">
              <a:solidFill>
                <a:schemeClr val="bg1"/>
              </a:solidFill>
              <a:latin typeface="+mj-lt"/>
              <a:cs typeface="Times New Roman" pitchFamily="18" charset="0"/>
            </a:endParaRPr>
          </a:p>
        </p:txBody>
      </p:sp>
      <p:sp>
        <p:nvSpPr>
          <p:cNvPr id="117" name="Arc 116"/>
          <p:cNvSpPr/>
          <p:nvPr/>
        </p:nvSpPr>
        <p:spPr bwMode="auto">
          <a:xfrm>
            <a:off x="20116800" y="23241000"/>
            <a:ext cx="45719" cy="2667000"/>
          </a:xfrm>
          <a:prstGeom prst="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dirty="0" smtClean="0">
              <a:ln>
                <a:noFill/>
              </a:ln>
              <a:effectLst/>
              <a:latin typeface="Arial" charset="0"/>
            </a:endParaRPr>
          </a:p>
        </p:txBody>
      </p:sp>
      <p:grpSp>
        <p:nvGrpSpPr>
          <p:cNvPr id="48" name="Group 47"/>
          <p:cNvGrpSpPr/>
          <p:nvPr/>
        </p:nvGrpSpPr>
        <p:grpSpPr>
          <a:xfrm>
            <a:off x="15011400" y="22631400"/>
            <a:ext cx="10591800" cy="8029577"/>
            <a:chOff x="21268055" y="23593424"/>
            <a:chExt cx="5401945" cy="4371975"/>
          </a:xfrm>
        </p:grpSpPr>
        <p:pic>
          <p:nvPicPr>
            <p:cNvPr id="34" name="Picture 33"/>
            <p:cNvPicPr/>
            <p:nvPr/>
          </p:nvPicPr>
          <p:blipFill>
            <a:blip r:embed="rId22" cstate="print"/>
            <a:srcRect l="801" t="1718" r="43764" b="3780"/>
            <a:stretch>
              <a:fillRect/>
            </a:stretch>
          </p:blipFill>
          <p:spPr bwMode="auto">
            <a:xfrm>
              <a:off x="21268055" y="23593424"/>
              <a:ext cx="5401945" cy="4371975"/>
            </a:xfrm>
            <a:prstGeom prst="rect">
              <a:avLst/>
            </a:prstGeom>
            <a:noFill/>
            <a:ln w="9525">
              <a:noFill/>
              <a:miter lim="800000"/>
              <a:headEnd/>
              <a:tailEnd/>
            </a:ln>
          </p:spPr>
        </p:pic>
        <p:grpSp>
          <p:nvGrpSpPr>
            <p:cNvPr id="3092" name="Group 4"/>
            <p:cNvGrpSpPr>
              <a:grpSpLocks/>
            </p:cNvGrpSpPr>
            <p:nvPr/>
          </p:nvGrpSpPr>
          <p:grpSpPr bwMode="auto">
            <a:xfrm>
              <a:off x="21869400" y="23698200"/>
              <a:ext cx="4724400" cy="3282801"/>
              <a:chOff x="2916" y="2265"/>
              <a:chExt cx="6478" cy="5475"/>
            </a:xfrm>
          </p:grpSpPr>
          <p:sp>
            <p:nvSpPr>
              <p:cNvPr id="7" name="Text Box 4"/>
              <p:cNvSpPr txBox="1">
                <a:spLocks noChangeArrowheads="1"/>
              </p:cNvSpPr>
              <p:nvPr/>
            </p:nvSpPr>
            <p:spPr bwMode="auto">
              <a:xfrm>
                <a:off x="7387" y="5868"/>
                <a:ext cx="2007" cy="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Non Efficient,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Responder</a:t>
                </a:r>
                <a:endParaRPr kumimoji="0" lang="en-US" sz="1800" b="1" i="0" u="none" strike="noStrike" cap="none" normalizeH="0" baseline="0" dirty="0" smtClean="0">
                  <a:ln>
                    <a:noFill/>
                  </a:ln>
                  <a:effectLst/>
                  <a:latin typeface="Arial" pitchFamily="34" charset="0"/>
                  <a:cs typeface="Arial" pitchFamily="34" charset="0"/>
                </a:endParaRPr>
              </a:p>
            </p:txBody>
          </p:sp>
          <p:sp>
            <p:nvSpPr>
              <p:cNvPr id="15" name="Text Box 5"/>
              <p:cNvSpPr txBox="1">
                <a:spLocks noChangeArrowheads="1"/>
              </p:cNvSpPr>
              <p:nvPr/>
            </p:nvSpPr>
            <p:spPr bwMode="auto">
              <a:xfrm>
                <a:off x="3427" y="2265"/>
                <a:ext cx="1329" cy="8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Efficient, Non Responder</a:t>
                </a:r>
                <a:endParaRPr kumimoji="0" lang="en-US" sz="1800" b="1" i="0" u="none" strike="noStrike" cap="none" normalizeH="0" baseline="0" dirty="0" smtClean="0">
                  <a:ln>
                    <a:noFill/>
                  </a:ln>
                  <a:effectLst/>
                  <a:latin typeface="Arial" pitchFamily="34" charset="0"/>
                  <a:cs typeface="Arial" pitchFamily="34" charset="0"/>
                </a:endParaRPr>
              </a:p>
            </p:txBody>
          </p:sp>
          <p:sp>
            <p:nvSpPr>
              <p:cNvPr id="16" name="Text Box 6"/>
              <p:cNvSpPr txBox="1">
                <a:spLocks noChangeArrowheads="1"/>
              </p:cNvSpPr>
              <p:nvPr/>
            </p:nvSpPr>
            <p:spPr bwMode="auto">
              <a:xfrm>
                <a:off x="7157" y="2265"/>
                <a:ext cx="2055" cy="4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Efficient, Responder</a:t>
                </a:r>
                <a:endParaRPr kumimoji="0" lang="en-US" sz="1800" b="1" i="0" u="none" strike="noStrike" cap="none" normalizeH="0" baseline="0" dirty="0" smtClean="0">
                  <a:ln>
                    <a:noFill/>
                  </a:ln>
                  <a:effectLst/>
                  <a:latin typeface="Arial" pitchFamily="34" charset="0"/>
                  <a:cs typeface="Arial" pitchFamily="34" charset="0"/>
                </a:endParaRPr>
              </a:p>
            </p:txBody>
          </p:sp>
          <p:sp>
            <p:nvSpPr>
              <p:cNvPr id="17" name="Text Box 7"/>
              <p:cNvSpPr txBox="1">
                <a:spLocks noChangeArrowheads="1"/>
              </p:cNvSpPr>
              <p:nvPr/>
            </p:nvSpPr>
            <p:spPr bwMode="auto">
              <a:xfrm>
                <a:off x="3424" y="5853"/>
                <a:ext cx="2078" cy="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Non Efficient,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effectLst/>
                    <a:latin typeface="Times New Roman" pitchFamily="18" charset="0"/>
                    <a:cs typeface="Arial" pitchFamily="34" charset="0"/>
                  </a:rPr>
                  <a:t>Non Responder</a:t>
                </a:r>
                <a:endParaRPr kumimoji="0" lang="en-US" sz="1800" b="1" i="0" u="none" strike="noStrike" cap="none" normalizeH="0" baseline="0" dirty="0" smtClean="0">
                  <a:ln>
                    <a:noFill/>
                  </a:ln>
                  <a:effectLst/>
                  <a:latin typeface="Arial" pitchFamily="34" charset="0"/>
                  <a:cs typeface="Arial" pitchFamily="34" charset="0"/>
                </a:endParaRPr>
              </a:p>
            </p:txBody>
          </p:sp>
          <p:sp>
            <p:nvSpPr>
              <p:cNvPr id="18" name="Text Box 8"/>
              <p:cNvSpPr txBox="1">
                <a:spLocks noChangeArrowheads="1"/>
              </p:cNvSpPr>
              <p:nvPr/>
            </p:nvSpPr>
            <p:spPr bwMode="auto">
              <a:xfrm>
                <a:off x="5842" y="7380"/>
                <a:ext cx="1545" cy="36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20" name="Text Box 9"/>
              <p:cNvSpPr txBox="1">
                <a:spLocks noChangeArrowheads="1"/>
              </p:cNvSpPr>
              <p:nvPr/>
            </p:nvSpPr>
            <p:spPr bwMode="auto">
              <a:xfrm>
                <a:off x="2916" y="5050"/>
                <a:ext cx="1305"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Arial" pitchFamily="34" charset="0"/>
                  <a:cs typeface="Arial" pitchFamily="34" charset="0"/>
                </a:endParaRPr>
              </a:p>
            </p:txBody>
          </p:sp>
        </p:grpSp>
      </p:grpSp>
      <p:grpSp>
        <p:nvGrpSpPr>
          <p:cNvPr id="120" name="Group 119"/>
          <p:cNvGrpSpPr/>
          <p:nvPr/>
        </p:nvGrpSpPr>
        <p:grpSpPr>
          <a:xfrm>
            <a:off x="16154400" y="26289000"/>
            <a:ext cx="5181600" cy="3124200"/>
            <a:chOff x="16154400" y="26289000"/>
            <a:chExt cx="5181600" cy="3124200"/>
          </a:xfrm>
        </p:grpSpPr>
        <p:sp>
          <p:nvSpPr>
            <p:cNvPr id="118" name="TextBox 117"/>
            <p:cNvSpPr txBox="1"/>
            <p:nvPr/>
          </p:nvSpPr>
          <p:spPr>
            <a:xfrm>
              <a:off x="20193000" y="29197756"/>
              <a:ext cx="1143000" cy="215444"/>
            </a:xfrm>
            <a:prstGeom prst="rect">
              <a:avLst/>
            </a:prstGeom>
            <a:noFill/>
          </p:spPr>
          <p:txBody>
            <a:bodyPr wrap="square" rtlCol="0">
              <a:spAutoFit/>
            </a:bodyPr>
            <a:lstStyle/>
            <a:p>
              <a:r>
                <a:rPr lang="en-US" sz="800" b="1" dirty="0" smtClean="0">
                  <a:latin typeface="Times New Roman" pitchFamily="18" charset="0"/>
                  <a:cs typeface="Times New Roman" pitchFamily="18" charset="0"/>
                </a:rPr>
                <a:t>x̄ =157.1 mg</a:t>
              </a:r>
              <a:endParaRPr lang="en-US" sz="800" b="1" dirty="0">
                <a:latin typeface="Times New Roman" pitchFamily="18" charset="0"/>
                <a:cs typeface="Times New Roman" pitchFamily="18" charset="0"/>
              </a:endParaRPr>
            </a:p>
          </p:txBody>
        </p:sp>
        <p:sp>
          <p:nvSpPr>
            <p:cNvPr id="119" name="TextBox 118"/>
            <p:cNvSpPr txBox="1"/>
            <p:nvPr/>
          </p:nvSpPr>
          <p:spPr>
            <a:xfrm>
              <a:off x="16154400" y="26289000"/>
              <a:ext cx="990600" cy="215444"/>
            </a:xfrm>
            <a:prstGeom prst="rect">
              <a:avLst/>
            </a:prstGeom>
            <a:noFill/>
          </p:spPr>
          <p:txBody>
            <a:bodyPr wrap="square" rtlCol="0">
              <a:spAutoFit/>
            </a:bodyPr>
            <a:lstStyle/>
            <a:p>
              <a:r>
                <a:rPr lang="en-US" sz="800" b="1" dirty="0" smtClean="0">
                  <a:latin typeface="Times New Roman" pitchFamily="18" charset="0"/>
                  <a:cs typeface="Times New Roman" pitchFamily="18" charset="0"/>
                </a:rPr>
                <a:t>x̄ =138.4 mg</a:t>
              </a:r>
              <a:endParaRPr lang="en-US" sz="800" b="1" dirty="0">
                <a:latin typeface="Times New Roman" pitchFamily="18" charset="0"/>
                <a:cs typeface="Times New Roman" pitchFamily="18" charset="0"/>
              </a:endParaRPr>
            </a:p>
          </p:txBody>
        </p:sp>
      </p:grpSp>
      <p:sp>
        <p:nvSpPr>
          <p:cNvPr id="121" name="TextBox 120"/>
          <p:cNvSpPr txBox="1"/>
          <p:nvPr/>
        </p:nvSpPr>
        <p:spPr>
          <a:xfrm>
            <a:off x="16306800" y="30556200"/>
            <a:ext cx="9067800" cy="2862322"/>
          </a:xfrm>
          <a:prstGeom prst="rect">
            <a:avLst/>
          </a:prstGeom>
          <a:noFill/>
        </p:spPr>
        <p:txBody>
          <a:bodyPr wrap="square" rtlCol="0">
            <a:spAutoFit/>
          </a:bodyPr>
          <a:lstStyle/>
          <a:p>
            <a:r>
              <a:rPr lang="en-US" sz="2000" b="1" u="sng" dirty="0" smtClean="0">
                <a:latin typeface="+mj-lt"/>
                <a:cs typeface="Times New Roman" pitchFamily="18" charset="0"/>
              </a:rPr>
              <a:t>Efficient responders. </a:t>
            </a:r>
            <a:r>
              <a:rPr lang="en-US" sz="2000" b="1" dirty="0" smtClean="0">
                <a:latin typeface="+mj-lt"/>
                <a:cs typeface="Times New Roman" pitchFamily="18" charset="0"/>
              </a:rPr>
              <a:t>6= B47</a:t>
            </a:r>
            <a:r>
              <a:rPr lang="en-US" sz="2000" b="1" baseline="30000" dirty="0" smtClean="0">
                <a:latin typeface="+mj-lt"/>
                <a:cs typeface="Times New Roman" pitchFamily="18" charset="0"/>
              </a:rPr>
              <a:t>+</a:t>
            </a:r>
            <a:r>
              <a:rPr lang="en-US" sz="2000" b="1" dirty="0" smtClean="0">
                <a:latin typeface="+mj-lt"/>
                <a:cs typeface="Times New Roman" pitchFamily="18" charset="0"/>
              </a:rPr>
              <a:t>;30= LH1</a:t>
            </a:r>
            <a:r>
              <a:rPr lang="en-US" sz="2000" b="1" baseline="30000" dirty="0" smtClean="0">
                <a:latin typeface="+mj-lt"/>
                <a:cs typeface="Times New Roman" pitchFamily="18" charset="0"/>
              </a:rPr>
              <a:t>+</a:t>
            </a:r>
            <a:r>
              <a:rPr lang="en-US" sz="2000" b="1" dirty="0" smtClean="0">
                <a:latin typeface="+mj-lt"/>
                <a:cs typeface="Times New Roman" pitchFamily="18" charset="0"/>
              </a:rPr>
              <a:t>; 69= PHR36</a:t>
            </a:r>
            <a:r>
              <a:rPr lang="en-US" sz="2000" b="1" baseline="30000" dirty="0" smtClean="0">
                <a:latin typeface="+mj-lt"/>
                <a:cs typeface="Times New Roman" pitchFamily="18" charset="0"/>
              </a:rPr>
              <a:t>+</a:t>
            </a:r>
            <a:r>
              <a:rPr lang="en-US" sz="2000" b="1" dirty="0" smtClean="0">
                <a:latin typeface="+mj-lt"/>
                <a:cs typeface="Times New Roman" pitchFamily="18" charset="0"/>
              </a:rPr>
              <a:t>; 75= PHZ51</a:t>
            </a:r>
            <a:r>
              <a:rPr lang="en-US" sz="2000" b="1" baseline="30000" dirty="0" smtClean="0">
                <a:latin typeface="+mj-lt"/>
                <a:cs typeface="Times New Roman" pitchFamily="18" charset="0"/>
              </a:rPr>
              <a:t>+</a:t>
            </a:r>
            <a:r>
              <a:rPr lang="en-US" sz="2000" b="1" dirty="0" smtClean="0">
                <a:latin typeface="+mj-lt"/>
                <a:cs typeface="Times New Roman" pitchFamily="18" charset="0"/>
              </a:rPr>
              <a:t>; </a:t>
            </a:r>
            <a:endParaRPr lang="en-US" sz="2000" b="1" dirty="0" smtClean="0">
              <a:latin typeface="+mj-lt"/>
              <a:cs typeface="Times New Roman" pitchFamily="18" charset="0"/>
            </a:endParaRPr>
          </a:p>
          <a:p>
            <a:r>
              <a:rPr lang="en-US" sz="2000" b="1" dirty="0" smtClean="0">
                <a:latin typeface="+mj-lt"/>
                <a:cs typeface="Times New Roman" pitchFamily="18" charset="0"/>
              </a:rPr>
              <a:t>16</a:t>
            </a:r>
            <a:r>
              <a:rPr lang="en-US" sz="2000" b="1" dirty="0" smtClean="0">
                <a:latin typeface="+mj-lt"/>
                <a:cs typeface="Times New Roman" pitchFamily="18" charset="0"/>
              </a:rPr>
              <a:t>= GEMN-0187</a:t>
            </a:r>
            <a:r>
              <a:rPr lang="en-US" sz="2000" b="1" baseline="30000" dirty="0" smtClean="0">
                <a:latin typeface="+mj-lt"/>
                <a:cs typeface="Times New Roman" pitchFamily="18" charset="0"/>
              </a:rPr>
              <a:t>+</a:t>
            </a:r>
            <a:r>
              <a:rPr lang="en-US" sz="2000" b="1" dirty="0" smtClean="0">
                <a:latin typeface="+mj-lt"/>
                <a:cs typeface="Times New Roman" pitchFamily="18" charset="0"/>
              </a:rPr>
              <a:t>.</a:t>
            </a:r>
            <a:endParaRPr lang="en-US" sz="2000" b="1" u="sng" dirty="0" smtClean="0">
              <a:latin typeface="+mj-lt"/>
              <a:cs typeface="Times New Roman" pitchFamily="18" charset="0"/>
            </a:endParaRPr>
          </a:p>
          <a:p>
            <a:endParaRPr lang="en-US" sz="2000" b="1" u="sng" dirty="0" smtClean="0">
              <a:latin typeface="+mj-lt"/>
              <a:cs typeface="Times New Roman" pitchFamily="18" charset="0"/>
            </a:endParaRPr>
          </a:p>
          <a:p>
            <a:r>
              <a:rPr lang="en-US" sz="2000" b="1" u="sng" dirty="0" smtClean="0">
                <a:latin typeface="+mj-lt"/>
                <a:cs typeface="Times New Roman" pitchFamily="18" charset="0"/>
              </a:rPr>
              <a:t>Non Efficient/Non Responder: </a:t>
            </a:r>
            <a:r>
              <a:rPr lang="en-US" sz="2000" b="1" dirty="0" smtClean="0">
                <a:latin typeface="+mj-lt"/>
                <a:cs typeface="Times New Roman" pitchFamily="18" charset="0"/>
              </a:rPr>
              <a:t>15= FR19</a:t>
            </a:r>
            <a:r>
              <a:rPr lang="en-US" sz="2000" b="1" baseline="30000" dirty="0" smtClean="0">
                <a:latin typeface="+mj-lt"/>
                <a:cs typeface="Times New Roman" pitchFamily="18" charset="0"/>
              </a:rPr>
              <a:t>+</a:t>
            </a:r>
            <a:r>
              <a:rPr lang="en-US" sz="2000" b="1" dirty="0" smtClean="0">
                <a:latin typeface="+mj-lt"/>
                <a:cs typeface="Times New Roman" pitchFamily="18" charset="0"/>
              </a:rPr>
              <a:t>; 67= PHG84</a:t>
            </a:r>
            <a:r>
              <a:rPr lang="en-US" sz="2000" b="1" baseline="30000" dirty="0" smtClean="0">
                <a:latin typeface="+mj-lt"/>
                <a:cs typeface="Times New Roman" pitchFamily="18" charset="0"/>
              </a:rPr>
              <a:t>+</a:t>
            </a:r>
            <a:r>
              <a:rPr lang="en-US" sz="2000" b="1" dirty="0" smtClean="0">
                <a:latin typeface="+mj-lt"/>
                <a:cs typeface="Times New Roman" pitchFamily="18" charset="0"/>
              </a:rPr>
              <a:t>; 25= HP301*; </a:t>
            </a:r>
            <a:endParaRPr lang="en-US" sz="2000" b="1" dirty="0" smtClean="0">
              <a:latin typeface="+mj-lt"/>
              <a:cs typeface="Times New Roman" pitchFamily="18" charset="0"/>
            </a:endParaRPr>
          </a:p>
          <a:p>
            <a:r>
              <a:rPr lang="en-US" sz="2000" b="1" dirty="0" smtClean="0">
                <a:latin typeface="+mj-lt"/>
                <a:cs typeface="Times New Roman" pitchFamily="18" charset="0"/>
              </a:rPr>
              <a:t>27</a:t>
            </a:r>
            <a:r>
              <a:rPr lang="en-US" sz="2000" b="1" dirty="0" smtClean="0">
                <a:latin typeface="+mj-lt"/>
                <a:cs typeface="Times New Roman" pitchFamily="18" charset="0"/>
              </a:rPr>
              <a:t>= I29*; 11= SG 18</a:t>
            </a:r>
            <a:r>
              <a:rPr lang="en-US" sz="2000" b="1" dirty="0" smtClean="0">
                <a:latin typeface="+mj-lt"/>
                <a:cs typeface="Times New Roman" pitchFamily="18" charset="0"/>
              </a:rPr>
              <a:t>*.</a:t>
            </a:r>
          </a:p>
          <a:p>
            <a:endParaRPr lang="en-US" sz="2000" b="1" dirty="0" smtClean="0">
              <a:latin typeface="+mj-lt"/>
              <a:cs typeface="Times New Roman" pitchFamily="18" charset="0"/>
            </a:endParaRPr>
          </a:p>
          <a:p>
            <a:r>
              <a:rPr lang="en-US" sz="2000" b="1" dirty="0" smtClean="0">
                <a:latin typeface="+mj-lt"/>
                <a:cs typeface="Times New Roman" pitchFamily="18" charset="0"/>
              </a:rPr>
              <a:t>+PVP = Expired plant variety protection</a:t>
            </a:r>
            <a:r>
              <a:rPr lang="en-US" sz="2000" b="1" dirty="0" smtClean="0">
                <a:latin typeface="+mj-lt"/>
                <a:cs typeface="Times New Roman" pitchFamily="18" charset="0"/>
              </a:rPr>
              <a:t>; line </a:t>
            </a:r>
            <a:r>
              <a:rPr lang="en-US" sz="2000" b="1" dirty="0" smtClean="0">
                <a:latin typeface="+mj-lt"/>
                <a:cs typeface="Times New Roman" pitchFamily="18" charset="0"/>
              </a:rPr>
              <a:t>*Public= Public inbred line  </a:t>
            </a:r>
          </a:p>
          <a:p>
            <a:endParaRPr lang="en-US" sz="2000" dirty="0" smtClean="0">
              <a:latin typeface="+mj-lt"/>
              <a:cs typeface="Times New Roman" pitchFamily="18" charset="0"/>
            </a:endParaRPr>
          </a:p>
          <a:p>
            <a:r>
              <a:rPr lang="en-US" sz="2000" b="1" dirty="0" smtClean="0">
                <a:latin typeface="+mj-lt"/>
                <a:cs typeface="Times New Roman" pitchFamily="18" charset="0"/>
              </a:rPr>
              <a:t> </a:t>
            </a:r>
            <a:endParaRPr lang="en-US" sz="2000" dirty="0">
              <a:latin typeface="+mj-lt"/>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1212</Words>
  <Application>Microsoft Office PowerPoint</Application>
  <PresentationFormat>Custom</PresentationFormat>
  <Paragraphs>84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Microsoft Office Word Document</vt:lpstr>
      <vt:lpstr>Slide 1</vt:lpstr>
    </vt:vector>
  </TitlesOfParts>
  <Company>Agronomy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rbruelan</dc:creator>
  <cp:lastModifiedBy>nbharath</cp:lastModifiedBy>
  <cp:revision>331</cp:revision>
  <dcterms:created xsi:type="dcterms:W3CDTF">2006-10-05T17:05:27Z</dcterms:created>
  <dcterms:modified xsi:type="dcterms:W3CDTF">2011-10-12T17:29:29Z</dcterms:modified>
</cp:coreProperties>
</file>